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4" r:id="rId3"/>
    <p:sldId id="273" r:id="rId4"/>
    <p:sldId id="271" r:id="rId5"/>
    <p:sldId id="266" r:id="rId6"/>
    <p:sldId id="264" r:id="rId7"/>
    <p:sldId id="265" r:id="rId8"/>
    <p:sldId id="281" r:id="rId9"/>
    <p:sldId id="280" r:id="rId10"/>
    <p:sldId id="279" r:id="rId11"/>
    <p:sldId id="268" r:id="rId12"/>
    <p:sldId id="269" r:id="rId13"/>
    <p:sldId id="285" r:id="rId14"/>
    <p:sldId id="284" r:id="rId15"/>
    <p:sldId id="288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584" autoAdjust="0"/>
    <p:restoredTop sz="94660"/>
  </p:normalViewPr>
  <p:slideViewPr>
    <p:cSldViewPr snapToGrid="0">
      <p:cViewPr varScale="1">
        <p:scale>
          <a:sx n="72" d="100"/>
          <a:sy n="72" d="100"/>
        </p:scale>
        <p:origin x="77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084B8-92E7-EFC0-653F-C85D3CB7D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508683-6CB1-F34E-23BE-D0EEECF4F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D15271F-2FA5-4061-4CC3-9ACFE410C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E7E0DD-362B-6179-EB99-E150A6F8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2035E1E-A538-A3CE-B066-5A77CC47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357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4FFA5-E41F-39CF-9941-0688846E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C6CAF48-173D-4211-6344-C1D7AE4EF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E9490A1-8FE3-509A-0D38-A7985EEF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BA2D429-617A-066E-59FA-58FE8E24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7657BA-F9F8-D58F-B1E9-8E3862E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29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C042F6-2EDF-E974-4DA9-FDB9B74A3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B226DBB-1E6D-9BEB-6EB2-9C47872C6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78D3638-CCEE-E577-BBB0-3DE832FA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25B3620-A1B3-DA3B-DD96-4F2A7FB9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7A90DD1-395C-0DA7-B99A-9C3DAD5C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555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C5106-BFFB-59D2-F007-04B1AF88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9D99DB-C2FD-1703-B8C0-C908DB02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F997D87-2FFA-D67B-4573-4C5F1688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9686C6C-78B6-9D28-32F0-7D224D6C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4739178-2681-D322-7551-BAAFBE6C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249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FADE2-87A2-5A95-080F-075366CB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7E1EF06-E5A6-CF92-644D-6C489F5DB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BF13D19-02AE-29E9-69EC-12063F9C6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589E2A-560B-6348-45EC-9EB68BC0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6A6A7DF-B541-9F1D-9950-EF532EFD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650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97E02-D3DD-C6DB-7063-D6927872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25E723-C052-9F7B-E470-1F1A103E8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41F94F2-C7E9-E133-4296-7F77C5072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AFD87E2-4292-F44C-C40C-1C08E064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03521A9-3331-7E87-AD0B-4FDCC3B5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33D472F-163A-5E4F-E571-4C3845B1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655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34177-7A60-9820-09EB-7FF7E450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F921C6C-E55D-CE18-DA5C-7594EB1A6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76624D8-2C70-F00E-3241-5AE05E79B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FDF1788-6189-78BE-579E-774E3A081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067414D-F379-7B54-3147-34A435FDB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FD12BAE-B3E8-239C-A20D-60D91EA5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A9EC7E7B-2ABE-6455-D24C-97A3BD33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D3F6C1C-E237-B0E1-1E6E-736562AD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66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1BC70-A5D6-BD0D-D35E-CB6FB8CF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8717816-A64F-4024-0F66-0239361C8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27118A2-5DE4-358E-0E19-8B87A25A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FDC7DD3-848B-E1D3-4106-9BB7E532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915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8EA69482-07C8-7CC5-5C44-B8953B391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0E24C95-6668-E60A-4509-916E099A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38C6E48-7B7A-808D-29E9-6BEF0146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01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A1F42-F905-AA20-44F2-4F266137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927C7E-785A-9195-CD5C-634CF6F8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11554E5-2714-FCD5-0FED-04CA50183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EE548A7-CE7F-2C37-FDE1-C7D10734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5FACBBB-6DBE-6DFC-AD36-DE3844FD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04C8B25-10CB-4004-5BE3-0805C261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121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F8388-3F02-6233-5808-4C24A237B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9890588-9DCF-F9D2-7360-9F1D8D949D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2B05256-A49D-3EF2-C4B3-5DBA61BDC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890BF99-1E0B-09FA-93C7-3C5B0C2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7464667-AD13-9FCF-D9E8-337839C6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D6A1CCB-E245-5A73-F9B0-14E327A8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052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B101367-4C36-B0B2-AFD8-B630DB86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D77508A-BA77-99F8-D8E7-4CD7A8A38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8279CF4-BF72-6FE9-82CC-B14EABDE4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BB289A-3083-4C3E-88CF-4F639944E82F}" type="datetimeFigureOut">
              <a:rPr lang="pt-PT" smtClean="0"/>
              <a:t>21/04/2024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CFA935D-6652-B15F-5DFF-DE4DDEC7D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E2B8767-8E4F-21AE-A63C-5B1DA021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57C631-C0AE-48AA-8354-AF591703A7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361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26" Type="http://schemas.openxmlformats.org/officeDocument/2006/relationships/image" Target="../media/image15.png"/><Relationship Id="rId3" Type="http://schemas.openxmlformats.org/officeDocument/2006/relationships/image" Target="../media/image3.svg"/><Relationship Id="rId21" Type="http://schemas.openxmlformats.org/officeDocument/2006/relationships/image" Target="../media/image52.png"/><Relationship Id="rId34" Type="http://schemas.openxmlformats.org/officeDocument/2006/relationships/image" Target="../media/image61.png"/><Relationship Id="rId7" Type="http://schemas.openxmlformats.org/officeDocument/2006/relationships/image" Target="../media/image13.sv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0.png"/><Relationship Id="rId2" Type="http://schemas.openxmlformats.org/officeDocument/2006/relationships/image" Target="../media/image2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29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24" Type="http://schemas.openxmlformats.org/officeDocument/2006/relationships/image" Target="../media/image55.svg"/><Relationship Id="rId32" Type="http://schemas.openxmlformats.org/officeDocument/2006/relationships/image" Target="../media/image18.svg"/><Relationship Id="rId5" Type="http://schemas.openxmlformats.org/officeDocument/2006/relationships/image" Target="../media/image11.sv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7.jpeg"/><Relationship Id="rId36" Type="http://schemas.openxmlformats.org/officeDocument/2006/relationships/image" Target="../media/image20.sv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31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svg"/><Relationship Id="rId27" Type="http://schemas.openxmlformats.org/officeDocument/2006/relationships/image" Target="../media/image16.svg"/><Relationship Id="rId30" Type="http://schemas.openxmlformats.org/officeDocument/2006/relationships/image" Target="../media/image59.jpeg"/><Relationship Id="rId35" Type="http://schemas.openxmlformats.org/officeDocument/2006/relationships/image" Target="../media/image19.png"/><Relationship Id="rId8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svg"/><Relationship Id="rId18" Type="http://schemas.openxmlformats.org/officeDocument/2006/relationships/image" Target="../media/image63.png"/><Relationship Id="rId3" Type="http://schemas.microsoft.com/office/2007/relationships/media" Target="../media/media2.mp4"/><Relationship Id="rId7" Type="http://schemas.openxmlformats.org/officeDocument/2006/relationships/image" Target="../media/image3.svg"/><Relationship Id="rId12" Type="http://schemas.openxmlformats.org/officeDocument/2006/relationships/image" Target="../media/image15.png"/><Relationship Id="rId17" Type="http://schemas.openxmlformats.org/officeDocument/2006/relationships/image" Target="../media/image62.png"/><Relationship Id="rId2" Type="http://schemas.openxmlformats.org/officeDocument/2006/relationships/video" Target="../media/media1.mp4"/><Relationship Id="rId16" Type="http://schemas.openxmlformats.org/officeDocument/2006/relationships/image" Target="../media/image1.png"/><Relationship Id="rId20" Type="http://schemas.openxmlformats.org/officeDocument/2006/relationships/image" Target="../media/image20.sv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13.sv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19" Type="http://schemas.openxmlformats.org/officeDocument/2006/relationships/image" Target="../media/image19.png"/><Relationship Id="rId4" Type="http://schemas.openxmlformats.org/officeDocument/2006/relationships/video" Target="../media/media2.mp4"/><Relationship Id="rId9" Type="http://schemas.openxmlformats.org/officeDocument/2006/relationships/image" Target="../media/image11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svg"/><Relationship Id="rId18" Type="http://schemas.openxmlformats.org/officeDocument/2006/relationships/image" Target="../media/image65.png"/><Relationship Id="rId3" Type="http://schemas.microsoft.com/office/2007/relationships/media" Target="../media/media4.mp4"/><Relationship Id="rId7" Type="http://schemas.openxmlformats.org/officeDocument/2006/relationships/image" Target="../media/image3.svg"/><Relationship Id="rId12" Type="http://schemas.openxmlformats.org/officeDocument/2006/relationships/image" Target="../media/image15.png"/><Relationship Id="rId17" Type="http://schemas.openxmlformats.org/officeDocument/2006/relationships/image" Target="../media/image64.png"/><Relationship Id="rId2" Type="http://schemas.openxmlformats.org/officeDocument/2006/relationships/video" Target="../media/media3.mp4"/><Relationship Id="rId16" Type="http://schemas.openxmlformats.org/officeDocument/2006/relationships/image" Target="../media/image1.png"/><Relationship Id="rId20" Type="http://schemas.openxmlformats.org/officeDocument/2006/relationships/image" Target="../media/image20.svg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11" Type="http://schemas.openxmlformats.org/officeDocument/2006/relationships/image" Target="../media/image13.sv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19" Type="http://schemas.openxmlformats.org/officeDocument/2006/relationships/image" Target="../media/image19.png"/><Relationship Id="rId4" Type="http://schemas.openxmlformats.org/officeDocument/2006/relationships/video" Target="../media/media4.mp4"/><Relationship Id="rId9" Type="http://schemas.openxmlformats.org/officeDocument/2006/relationships/image" Target="../media/image11.sv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6.png"/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12" Type="http://schemas.openxmlformats.org/officeDocument/2006/relationships/image" Target="../media/image1.png"/><Relationship Id="rId2" Type="http://schemas.openxmlformats.org/officeDocument/2006/relationships/image" Target="../media/image2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8.svg"/><Relationship Id="rId5" Type="http://schemas.openxmlformats.org/officeDocument/2006/relationships/image" Target="../media/image11.svg"/><Relationship Id="rId1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svg"/><Relationship Id="rId1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8.svg"/><Relationship Id="rId2" Type="http://schemas.openxmlformats.org/officeDocument/2006/relationships/image" Target="../media/image1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6.svg"/><Relationship Id="rId4" Type="http://schemas.openxmlformats.org/officeDocument/2006/relationships/image" Target="../media/image3.svg"/><Relationship Id="rId9" Type="http://schemas.openxmlformats.org/officeDocument/2006/relationships/image" Target="../media/image15.png"/><Relationship Id="rId1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16.svg"/><Relationship Id="rId4" Type="http://schemas.openxmlformats.org/officeDocument/2006/relationships/image" Target="../media/image3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25.png"/><Relationship Id="rId25" Type="http://schemas.openxmlformats.org/officeDocument/2006/relationships/image" Target="../media/image18.svg"/><Relationship Id="rId2" Type="http://schemas.openxmlformats.org/officeDocument/2006/relationships/image" Target="../media/image1.png"/><Relationship Id="rId16" Type="http://schemas.openxmlformats.org/officeDocument/2006/relationships/image" Target="../media/image24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6.svg"/><Relationship Id="rId10" Type="http://schemas.openxmlformats.org/officeDocument/2006/relationships/image" Target="../media/image9.svg"/><Relationship Id="rId19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22.sv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25.png"/><Relationship Id="rId25" Type="http://schemas.openxmlformats.org/officeDocument/2006/relationships/image" Target="../media/image18.svg"/><Relationship Id="rId2" Type="http://schemas.openxmlformats.org/officeDocument/2006/relationships/image" Target="../media/image1.png"/><Relationship Id="rId16" Type="http://schemas.openxmlformats.org/officeDocument/2006/relationships/image" Target="../media/image24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16.svg"/><Relationship Id="rId10" Type="http://schemas.openxmlformats.org/officeDocument/2006/relationships/image" Target="../media/image9.svg"/><Relationship Id="rId19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22.sv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6.svg"/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9.jpeg"/><Relationship Id="rId5" Type="http://schemas.openxmlformats.org/officeDocument/2006/relationships/image" Target="../media/image11.svg"/><Relationship Id="rId15" Type="http://schemas.openxmlformats.org/officeDocument/2006/relationships/image" Target="../media/image18.svg"/><Relationship Id="rId10" Type="http://schemas.openxmlformats.org/officeDocument/2006/relationships/image" Target="../media/image28.jpeg"/><Relationship Id="rId4" Type="http://schemas.openxmlformats.org/officeDocument/2006/relationships/image" Target="../media/image10.png"/><Relationship Id="rId9" Type="http://schemas.openxmlformats.org/officeDocument/2006/relationships/image" Target="../media/image27.jp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4.png"/><Relationship Id="rId18" Type="http://schemas.openxmlformats.org/officeDocument/2006/relationships/image" Target="../media/image18.svg"/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12" Type="http://schemas.openxmlformats.org/officeDocument/2006/relationships/image" Target="../media/image33.sv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2.png"/><Relationship Id="rId5" Type="http://schemas.openxmlformats.org/officeDocument/2006/relationships/image" Target="../media/image11.svg"/><Relationship Id="rId15" Type="http://schemas.openxmlformats.org/officeDocument/2006/relationships/image" Target="../media/image15.png"/><Relationship Id="rId10" Type="http://schemas.openxmlformats.org/officeDocument/2006/relationships/image" Target="../media/image31.svg"/><Relationship Id="rId19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8.jpg"/><Relationship Id="rId18" Type="http://schemas.openxmlformats.org/officeDocument/2006/relationships/image" Target="../media/image17.png"/><Relationship Id="rId3" Type="http://schemas.openxmlformats.org/officeDocument/2006/relationships/image" Target="../media/image3.svg"/><Relationship Id="rId21" Type="http://schemas.openxmlformats.org/officeDocument/2006/relationships/image" Target="../media/image20.svg"/><Relationship Id="rId7" Type="http://schemas.openxmlformats.org/officeDocument/2006/relationships/image" Target="../media/image13.svg"/><Relationship Id="rId12" Type="http://schemas.openxmlformats.org/officeDocument/2006/relationships/image" Target="../media/image37.jpg"/><Relationship Id="rId17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1.svg"/><Relationship Id="rId15" Type="http://schemas.openxmlformats.org/officeDocument/2006/relationships/image" Target="../media/image39.png"/><Relationship Id="rId10" Type="http://schemas.openxmlformats.org/officeDocument/2006/relationships/image" Target="../media/image33.svg"/><Relationship Id="rId19" Type="http://schemas.openxmlformats.org/officeDocument/2006/relationships/image" Target="../media/image18.svg"/><Relationship Id="rId4" Type="http://schemas.openxmlformats.org/officeDocument/2006/relationships/image" Target="../media/image10.png"/><Relationship Id="rId9" Type="http://schemas.openxmlformats.org/officeDocument/2006/relationships/image" Target="../media/image32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26" Type="http://schemas.openxmlformats.org/officeDocument/2006/relationships/image" Target="../media/image15.png"/><Relationship Id="rId3" Type="http://schemas.openxmlformats.org/officeDocument/2006/relationships/image" Target="../media/image3.svg"/><Relationship Id="rId21" Type="http://schemas.openxmlformats.org/officeDocument/2006/relationships/image" Target="../media/image52.png"/><Relationship Id="rId34" Type="http://schemas.openxmlformats.org/officeDocument/2006/relationships/image" Target="../media/image61.png"/><Relationship Id="rId7" Type="http://schemas.openxmlformats.org/officeDocument/2006/relationships/image" Target="../media/image13.sv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0.png"/><Relationship Id="rId2" Type="http://schemas.openxmlformats.org/officeDocument/2006/relationships/image" Target="../media/image2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29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24" Type="http://schemas.openxmlformats.org/officeDocument/2006/relationships/image" Target="../media/image55.svg"/><Relationship Id="rId32" Type="http://schemas.openxmlformats.org/officeDocument/2006/relationships/image" Target="../media/image18.svg"/><Relationship Id="rId5" Type="http://schemas.openxmlformats.org/officeDocument/2006/relationships/image" Target="../media/image11.sv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7.jpeg"/><Relationship Id="rId36" Type="http://schemas.openxmlformats.org/officeDocument/2006/relationships/image" Target="../media/image20.sv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31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svg"/><Relationship Id="rId27" Type="http://schemas.openxmlformats.org/officeDocument/2006/relationships/image" Target="../media/image16.svg"/><Relationship Id="rId30" Type="http://schemas.openxmlformats.org/officeDocument/2006/relationships/image" Target="../media/image59.jpeg"/><Relationship Id="rId35" Type="http://schemas.openxmlformats.org/officeDocument/2006/relationships/image" Target="../media/image19.png"/><Relationship Id="rId8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26" Type="http://schemas.openxmlformats.org/officeDocument/2006/relationships/image" Target="../media/image15.png"/><Relationship Id="rId3" Type="http://schemas.openxmlformats.org/officeDocument/2006/relationships/image" Target="../media/image3.svg"/><Relationship Id="rId21" Type="http://schemas.openxmlformats.org/officeDocument/2006/relationships/image" Target="../media/image52.png"/><Relationship Id="rId34" Type="http://schemas.openxmlformats.org/officeDocument/2006/relationships/image" Target="../media/image61.png"/><Relationship Id="rId7" Type="http://schemas.openxmlformats.org/officeDocument/2006/relationships/image" Target="../media/image13.sv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0.png"/><Relationship Id="rId2" Type="http://schemas.openxmlformats.org/officeDocument/2006/relationships/image" Target="../media/image2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29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24" Type="http://schemas.openxmlformats.org/officeDocument/2006/relationships/image" Target="../media/image55.svg"/><Relationship Id="rId32" Type="http://schemas.openxmlformats.org/officeDocument/2006/relationships/image" Target="../media/image18.svg"/><Relationship Id="rId5" Type="http://schemas.openxmlformats.org/officeDocument/2006/relationships/image" Target="../media/image11.sv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7.jpeg"/><Relationship Id="rId36" Type="http://schemas.openxmlformats.org/officeDocument/2006/relationships/image" Target="../media/image20.sv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31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svg"/><Relationship Id="rId27" Type="http://schemas.openxmlformats.org/officeDocument/2006/relationships/image" Target="../media/image16.svg"/><Relationship Id="rId30" Type="http://schemas.openxmlformats.org/officeDocument/2006/relationships/image" Target="../media/image59.jpeg"/><Relationship Id="rId35" Type="http://schemas.openxmlformats.org/officeDocument/2006/relationships/image" Target="../media/image19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>
            <a:extLst>
              <a:ext uri="{FF2B5EF4-FFF2-40B4-BE49-F238E27FC236}">
                <a16:creationId xmlns:a16="http://schemas.microsoft.com/office/drawing/2014/main" id="{4359AB9A-72C6-29DA-6750-B707C77D6F45}"/>
              </a:ext>
            </a:extLst>
          </p:cNvPr>
          <p:cNvSpPr txBox="1"/>
          <p:nvPr/>
        </p:nvSpPr>
        <p:spPr>
          <a:xfrm>
            <a:off x="3138413" y="1983911"/>
            <a:ext cx="79971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 err="1"/>
              <a:t>Unconsciousness</a:t>
            </a:r>
            <a:r>
              <a:rPr lang="pt-PT" sz="3600" b="1" dirty="0"/>
              <a:t> </a:t>
            </a:r>
            <a:r>
              <a:rPr lang="pt-PT" sz="3600" b="1" dirty="0" err="1"/>
              <a:t>detection</a:t>
            </a:r>
            <a:endParaRPr lang="pt-PT" sz="3600" b="1" dirty="0"/>
          </a:p>
          <a:p>
            <a:pPr algn="ctr"/>
            <a:endParaRPr lang="pt-PT" sz="2400" b="1" dirty="0"/>
          </a:p>
          <a:p>
            <a:pPr algn="ctr">
              <a:tabLst>
                <a:tab pos="714375" algn="l"/>
                <a:tab pos="2690813" algn="l"/>
                <a:tab pos="5108575" algn="l"/>
              </a:tabLst>
            </a:pPr>
            <a:r>
              <a:rPr lang="pt-PT" sz="2400" dirty="0" err="1"/>
              <a:t>Application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artificial </a:t>
            </a:r>
            <a:r>
              <a:rPr lang="pt-PT" sz="2400" dirty="0" err="1"/>
              <a:t>intelligence</a:t>
            </a:r>
            <a:r>
              <a:rPr lang="pt-PT" sz="2400" dirty="0"/>
              <a:t> in </a:t>
            </a:r>
            <a:r>
              <a:rPr lang="pt-PT" sz="2400" dirty="0" err="1"/>
              <a:t>image</a:t>
            </a:r>
            <a:r>
              <a:rPr lang="pt-PT" sz="2400" dirty="0"/>
              <a:t> </a:t>
            </a:r>
            <a:r>
              <a:rPr lang="pt-PT" sz="2400" dirty="0" err="1"/>
              <a:t>recognition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classification</a:t>
            </a:r>
            <a:endParaRPr lang="pt-PT" sz="24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1B93EC4-A52D-B7ED-396D-AD3CA9457A65}"/>
              </a:ext>
            </a:extLst>
          </p:cNvPr>
          <p:cNvSpPr txBox="1"/>
          <p:nvPr/>
        </p:nvSpPr>
        <p:spPr>
          <a:xfrm>
            <a:off x="2247421" y="6239186"/>
            <a:ext cx="9750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60688" algn="l"/>
                <a:tab pos="5108575" algn="l"/>
              </a:tabLst>
            </a:pPr>
            <a:r>
              <a:rPr lang="pt-PT" sz="1600" b="1" dirty="0" err="1">
                <a:solidFill>
                  <a:srgbClr val="46555F"/>
                </a:solidFill>
              </a:rPr>
              <a:t>March</a:t>
            </a:r>
            <a:r>
              <a:rPr lang="pt-PT" sz="1600" b="1" dirty="0">
                <a:solidFill>
                  <a:srgbClr val="46555F"/>
                </a:solidFill>
              </a:rPr>
              <a:t> 2024</a:t>
            </a:r>
          </a:p>
        </p:txBody>
      </p:sp>
      <p:pic>
        <p:nvPicPr>
          <p:cNvPr id="27" name="Picture 10" descr="Ironhack - All Iron">
            <a:extLst>
              <a:ext uri="{FF2B5EF4-FFF2-40B4-BE49-F238E27FC236}">
                <a16:creationId xmlns:a16="http://schemas.microsoft.com/office/drawing/2014/main" id="{15D1670C-60D3-3C53-F6FC-2BDF2AE63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6549648" y="4705350"/>
            <a:ext cx="1143000" cy="12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C9656FB-6C9A-8373-3BC9-5B035CFF8597}"/>
              </a:ext>
            </a:extLst>
          </p:cNvPr>
          <p:cNvSpPr/>
          <p:nvPr/>
        </p:nvSpPr>
        <p:spPr>
          <a:xfrm>
            <a:off x="-8431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6544F877-F856-C4B8-2D90-8B853F1ACC66}"/>
              </a:ext>
            </a:extLst>
          </p:cNvPr>
          <p:cNvSpPr/>
          <p:nvPr/>
        </p:nvSpPr>
        <p:spPr>
          <a:xfrm>
            <a:off x="1152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4C18B18-2AF7-4560-9A22-3831CC962418}"/>
              </a:ext>
            </a:extLst>
          </p:cNvPr>
          <p:cNvSpPr txBox="1"/>
          <p:nvPr/>
        </p:nvSpPr>
        <p:spPr>
          <a:xfrm rot="16200000">
            <a:off x="885600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5" name="Gráfico 4" descr="Professor com preenchimento sólido">
            <a:extLst>
              <a:ext uri="{FF2B5EF4-FFF2-40B4-BE49-F238E27FC236}">
                <a16:creationId xmlns:a16="http://schemas.microsoft.com/office/drawing/2014/main" id="{82E06092-CB2E-0252-5B2F-AE056667E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202400" y="3175545"/>
            <a:ext cx="497273" cy="49727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5CAB673-9A06-16EB-2E4A-8ADF12BE2358}"/>
              </a:ext>
            </a:extLst>
          </p:cNvPr>
          <p:cNvSpPr/>
          <p:nvPr/>
        </p:nvSpPr>
        <p:spPr>
          <a:xfrm>
            <a:off x="-88056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D500A2C9-FF09-7F31-F38C-497BEBEA2790}"/>
              </a:ext>
            </a:extLst>
          </p:cNvPr>
          <p:cNvCxnSpPr/>
          <p:nvPr/>
        </p:nvCxnSpPr>
        <p:spPr>
          <a:xfrm>
            <a:off x="-8229600" y="6052460"/>
            <a:ext cx="8991600" cy="0"/>
          </a:xfrm>
          <a:prstGeom prst="line">
            <a:avLst/>
          </a:prstGeom>
          <a:ln w="19050">
            <a:solidFill>
              <a:srgbClr val="0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Superiores Arredondados 23">
            <a:extLst>
              <a:ext uri="{FF2B5EF4-FFF2-40B4-BE49-F238E27FC236}">
                <a16:creationId xmlns:a16="http://schemas.microsoft.com/office/drawing/2014/main" id="{2A02511F-F462-4AA0-6F8B-94DE16FE13E5}"/>
              </a:ext>
            </a:extLst>
          </p:cNvPr>
          <p:cNvSpPr/>
          <p:nvPr/>
        </p:nvSpPr>
        <p:spPr>
          <a:xfrm>
            <a:off x="-5040000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6E0EC4D5-B0F0-BFCA-A4ED-347FA3BC2E33}"/>
              </a:ext>
            </a:extLst>
          </p:cNvPr>
          <p:cNvSpPr/>
          <p:nvPr/>
        </p:nvSpPr>
        <p:spPr>
          <a:xfrm flipV="1">
            <a:off x="-5040000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0A94A6A-1BFE-A53C-9153-13799A5BF384}"/>
              </a:ext>
            </a:extLst>
          </p:cNvPr>
          <p:cNvSpPr txBox="1"/>
          <p:nvPr/>
        </p:nvSpPr>
        <p:spPr>
          <a:xfrm>
            <a:off x="-5058000" y="543600"/>
            <a:ext cx="27878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b="1" dirty="0" err="1"/>
              <a:t>Unconsciousness</a:t>
            </a:r>
            <a:r>
              <a:rPr lang="pt-PT" b="1" dirty="0"/>
              <a:t> </a:t>
            </a:r>
            <a:r>
              <a:rPr lang="pt-PT" b="1" dirty="0" err="1"/>
              <a:t>detection</a:t>
            </a:r>
            <a:endParaRPr lang="pt-PT" b="1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r>
              <a:rPr lang="en-US" sz="1400" dirty="0"/>
              <a:t>Application of artificial intelligence in image recognition and classification</a:t>
            </a:r>
            <a:endParaRPr lang="pt-PT" dirty="0"/>
          </a:p>
        </p:txBody>
      </p:sp>
      <p:sp>
        <p:nvSpPr>
          <p:cNvPr id="30" name="Retângulo: Cantos Superiores Arredondados 29">
            <a:extLst>
              <a:ext uri="{FF2B5EF4-FFF2-40B4-BE49-F238E27FC236}">
                <a16:creationId xmlns:a16="http://schemas.microsoft.com/office/drawing/2014/main" id="{5BC563DB-23EA-47B3-6233-5D0A285AA770}"/>
              </a:ext>
            </a:extLst>
          </p:cNvPr>
          <p:cNvSpPr/>
          <p:nvPr/>
        </p:nvSpPr>
        <p:spPr>
          <a:xfrm>
            <a:off x="-8089200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91D2741E-10CC-AB73-079F-5137179CBA20}"/>
              </a:ext>
            </a:extLst>
          </p:cNvPr>
          <p:cNvSpPr/>
          <p:nvPr/>
        </p:nvSpPr>
        <p:spPr>
          <a:xfrm flipV="1">
            <a:off x="-8089200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7AD89FF-E2ED-B79A-4757-DC2F2B5B1BA0}"/>
              </a:ext>
            </a:extLst>
          </p:cNvPr>
          <p:cNvSpPr txBox="1"/>
          <p:nvPr/>
        </p:nvSpPr>
        <p:spPr>
          <a:xfrm>
            <a:off x="-8107200" y="720000"/>
            <a:ext cx="27878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r>
              <a:rPr lang="pt-PT" b="1" dirty="0"/>
              <a:t>João Lopes</a:t>
            </a:r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r>
              <a:rPr lang="pt-PT" sz="1400" dirty="0"/>
              <a:t>Data </a:t>
            </a:r>
            <a:r>
              <a:rPr lang="pt-PT" sz="1400" dirty="0" err="1"/>
              <a:t>Analytics</a:t>
            </a:r>
            <a:endParaRPr lang="pt-PT" sz="1400" dirty="0"/>
          </a:p>
          <a:p>
            <a:pPr algn="ctr"/>
            <a:r>
              <a:rPr lang="pt-PT" sz="1400" dirty="0" err="1"/>
              <a:t>Ironhack</a:t>
            </a:r>
            <a:r>
              <a:rPr lang="pt-PT" sz="1400" dirty="0"/>
              <a:t> </a:t>
            </a:r>
            <a:r>
              <a:rPr lang="pt-PT" sz="1400" dirty="0" err="1"/>
              <a:t>Bootcamp</a:t>
            </a:r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</p:txBody>
      </p:sp>
      <p:pic>
        <p:nvPicPr>
          <p:cNvPr id="41" name="Gráfico 40" descr="Capelo com preenchimento sólido">
            <a:extLst>
              <a:ext uri="{FF2B5EF4-FFF2-40B4-BE49-F238E27FC236}">
                <a16:creationId xmlns:a16="http://schemas.microsoft.com/office/drawing/2014/main" id="{8EEAA466-9E7E-746B-40B6-1688ABBBA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976800" y="3607200"/>
            <a:ext cx="555910" cy="555910"/>
          </a:xfrm>
          <a:prstGeom prst="rect">
            <a:avLst/>
          </a:prstGeom>
        </p:spPr>
      </p:pic>
      <p:sp>
        <p:nvSpPr>
          <p:cNvPr id="42" name="Retângulo: Cantos Superiores Arredondados 41">
            <a:extLst>
              <a:ext uri="{FF2B5EF4-FFF2-40B4-BE49-F238E27FC236}">
                <a16:creationId xmlns:a16="http://schemas.microsoft.com/office/drawing/2014/main" id="{695FA347-1FE7-E900-86D3-E9E2636488BE}"/>
              </a:ext>
            </a:extLst>
          </p:cNvPr>
          <p:cNvSpPr/>
          <p:nvPr/>
        </p:nvSpPr>
        <p:spPr>
          <a:xfrm>
            <a:off x="-1987200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7940E19F-27CD-FB4C-2919-17DE3C7A0886}"/>
              </a:ext>
            </a:extLst>
          </p:cNvPr>
          <p:cNvSpPr/>
          <p:nvPr/>
        </p:nvSpPr>
        <p:spPr>
          <a:xfrm flipV="1">
            <a:off x="-1987200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175F5DC-BE11-A487-2E20-E0BF84BA4D3A}"/>
              </a:ext>
            </a:extLst>
          </p:cNvPr>
          <p:cNvSpPr txBox="1"/>
          <p:nvPr/>
        </p:nvSpPr>
        <p:spPr>
          <a:xfrm>
            <a:off x="-2005200" y="633600"/>
            <a:ext cx="27878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sz="1400" dirty="0"/>
              <a:t>Lead </a:t>
            </a:r>
            <a:r>
              <a:rPr lang="pt-PT" sz="1400" dirty="0" err="1"/>
              <a:t>teacher</a:t>
            </a:r>
            <a:endParaRPr lang="pt-PT" sz="1400" dirty="0"/>
          </a:p>
          <a:p>
            <a:pPr algn="ctr"/>
            <a:r>
              <a:rPr lang="pt-PT" b="1" dirty="0"/>
              <a:t>Gonçalo Nobre</a:t>
            </a:r>
          </a:p>
          <a:p>
            <a:pPr algn="ctr"/>
            <a:r>
              <a:rPr lang="pt-PT" sz="1400" dirty="0"/>
              <a:t> </a:t>
            </a:r>
          </a:p>
          <a:p>
            <a:pPr algn="ctr"/>
            <a:r>
              <a:rPr lang="pt-PT" sz="1400" dirty="0" err="1"/>
              <a:t>Teaching</a:t>
            </a:r>
            <a:r>
              <a:rPr lang="pt-PT" sz="1400" dirty="0"/>
              <a:t> </a:t>
            </a:r>
            <a:r>
              <a:rPr lang="pt-PT" sz="1400" dirty="0" err="1"/>
              <a:t>assistant</a:t>
            </a:r>
            <a:endParaRPr lang="pt-PT" sz="1400" dirty="0"/>
          </a:p>
          <a:p>
            <a:pPr algn="ctr">
              <a:tabLst>
                <a:tab pos="542925" algn="l"/>
              </a:tabLst>
            </a:pPr>
            <a:r>
              <a:rPr lang="pt-PT" b="1" dirty="0" err="1"/>
              <a:t>Karollyne</a:t>
            </a:r>
            <a:r>
              <a:rPr lang="pt-PT" b="1" dirty="0"/>
              <a:t> Silva</a:t>
            </a:r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</p:txBody>
      </p:sp>
      <p:pic>
        <p:nvPicPr>
          <p:cNvPr id="45" name="Gráfico 44" descr="Utilizadores com preenchimento sólido">
            <a:extLst>
              <a:ext uri="{FF2B5EF4-FFF2-40B4-BE49-F238E27FC236}">
                <a16:creationId xmlns:a16="http://schemas.microsoft.com/office/drawing/2014/main" id="{AD355D13-0C56-1097-271C-845FCB5C7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867600" y="3618000"/>
            <a:ext cx="538655" cy="538655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F51BF3-5A8B-A874-BDCC-6535C779C4B9}"/>
              </a:ext>
            </a:extLst>
          </p:cNvPr>
          <p:cNvSpPr txBox="1"/>
          <p:nvPr/>
        </p:nvSpPr>
        <p:spPr>
          <a:xfrm>
            <a:off x="-8085600" y="430200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Student</a:t>
            </a:r>
            <a:endParaRPr lang="pt-PT" sz="2400" b="1" dirty="0">
              <a:solidFill>
                <a:schemeClr val="bg1"/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6A9C2FB-907E-6020-69EC-BDD1411B754A}"/>
              </a:ext>
            </a:extLst>
          </p:cNvPr>
          <p:cNvSpPr txBox="1"/>
          <p:nvPr/>
        </p:nvSpPr>
        <p:spPr>
          <a:xfrm>
            <a:off x="-5050800" y="4302000"/>
            <a:ext cx="278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530B8824-A1AB-60CC-1D92-97286A61595F}"/>
              </a:ext>
            </a:extLst>
          </p:cNvPr>
          <p:cNvSpPr txBox="1"/>
          <p:nvPr/>
        </p:nvSpPr>
        <p:spPr>
          <a:xfrm>
            <a:off x="-1990800" y="430200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Supervisors</a:t>
            </a:r>
            <a:endParaRPr lang="pt-PT" sz="2400" b="1" dirty="0">
              <a:solidFill>
                <a:schemeClr val="bg1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C0898FD-DD86-55BF-EE96-A3B44494A8B3}"/>
              </a:ext>
            </a:extLst>
          </p:cNvPr>
          <p:cNvSpPr txBox="1"/>
          <p:nvPr/>
        </p:nvSpPr>
        <p:spPr>
          <a:xfrm>
            <a:off x="1512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1E2C"/>
                </a:solidFill>
              </a:rPr>
              <a:t>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C6EFC99-813F-A5EA-06E0-79C70705BBB1}"/>
              </a:ext>
            </a:extLst>
          </p:cNvPr>
          <p:cNvSpPr txBox="1"/>
          <p:nvPr/>
        </p:nvSpPr>
        <p:spPr>
          <a:xfrm>
            <a:off x="-84492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1E2C"/>
                </a:solidFill>
              </a:rPr>
              <a:t>Unconsciousness</a:t>
            </a:r>
            <a:r>
              <a:rPr lang="pt-PT" sz="1200" dirty="0">
                <a:solidFill>
                  <a:srgbClr val="001E2C"/>
                </a:solidFill>
              </a:rPr>
              <a:t> </a:t>
            </a:r>
            <a:r>
              <a:rPr lang="pt-PT" sz="1200" dirty="0" err="1">
                <a:solidFill>
                  <a:srgbClr val="001E2C"/>
                </a:solidFill>
              </a:rPr>
              <a:t>detection</a:t>
            </a:r>
            <a:r>
              <a:rPr lang="pt-PT" sz="1200" dirty="0">
                <a:solidFill>
                  <a:srgbClr val="001E2C"/>
                </a:solidFill>
              </a:rPr>
              <a:t> </a:t>
            </a:r>
          </a:p>
        </p:txBody>
      </p:sp>
      <p:pic>
        <p:nvPicPr>
          <p:cNvPr id="51" name="Picture 10" descr="Ironhack - All Iron">
            <a:extLst>
              <a:ext uri="{FF2B5EF4-FFF2-40B4-BE49-F238E27FC236}">
                <a16:creationId xmlns:a16="http://schemas.microsoft.com/office/drawing/2014/main" id="{B69F805E-9401-F285-A09E-195E57DE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27000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áfico 51" descr="Portátil com preenchimento sólido">
            <a:extLst>
              <a:ext uri="{FF2B5EF4-FFF2-40B4-BE49-F238E27FC236}">
                <a16:creationId xmlns:a16="http://schemas.microsoft.com/office/drawing/2014/main" id="{91A6EB29-CE71-036E-6435-8A5B0E9D07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3938400" y="3618000"/>
            <a:ext cx="554400" cy="554400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8E560326-C75B-0B9E-B97F-BAAA9CEC6795}"/>
              </a:ext>
            </a:extLst>
          </p:cNvPr>
          <p:cNvSpPr/>
          <p:nvPr/>
        </p:nvSpPr>
        <p:spPr>
          <a:xfrm>
            <a:off x="-8773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868FAC63-0423-1D1F-9961-06F378A3E906}"/>
              </a:ext>
            </a:extLst>
          </p:cNvPr>
          <p:cNvSpPr/>
          <p:nvPr/>
        </p:nvSpPr>
        <p:spPr>
          <a:xfrm>
            <a:off x="810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357314A-81A8-246B-53BF-391673DA8948}"/>
              </a:ext>
            </a:extLst>
          </p:cNvPr>
          <p:cNvSpPr txBox="1"/>
          <p:nvPr/>
        </p:nvSpPr>
        <p:spPr>
          <a:xfrm rot="16200000">
            <a:off x="543600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56" name="Gráfico 55" descr="Apresentação com lista de verificação com preenchimento sólido">
            <a:extLst>
              <a:ext uri="{FF2B5EF4-FFF2-40B4-BE49-F238E27FC236}">
                <a16:creationId xmlns:a16="http://schemas.microsoft.com/office/drawing/2014/main" id="{5B74447A-EBB4-9C7C-16C6-A121AFA784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874800" y="3202255"/>
            <a:ext cx="486518" cy="486518"/>
          </a:xfrm>
          <a:prstGeom prst="rect">
            <a:avLst/>
          </a:prstGeom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4A41845C-C976-C796-711A-F2810BF1C010}"/>
              </a:ext>
            </a:extLst>
          </p:cNvPr>
          <p:cNvSpPr/>
          <p:nvPr/>
        </p:nvSpPr>
        <p:spPr>
          <a:xfrm>
            <a:off x="-91476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005D620A-417A-6770-5269-4AE1C28985AD}"/>
              </a:ext>
            </a:extLst>
          </p:cNvPr>
          <p:cNvSpPr txBox="1"/>
          <p:nvPr/>
        </p:nvSpPr>
        <p:spPr>
          <a:xfrm>
            <a:off x="-84276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Summary</a:t>
            </a:r>
            <a:endParaRPr lang="pt-PT" sz="1700" b="1" dirty="0">
              <a:solidFill>
                <a:srgbClr val="0086C2"/>
              </a:solidFill>
            </a:endParaRP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C0E11230-7B76-02D9-C9BE-BB483A43A0C0}"/>
              </a:ext>
            </a:extLst>
          </p:cNvPr>
          <p:cNvCxnSpPr/>
          <p:nvPr/>
        </p:nvCxnSpPr>
        <p:spPr>
          <a:xfrm>
            <a:off x="-857520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2541E96E-AD22-0DC6-1977-87AA873E38A7}"/>
              </a:ext>
            </a:extLst>
          </p:cNvPr>
          <p:cNvSpPr txBox="1"/>
          <p:nvPr/>
        </p:nvSpPr>
        <p:spPr>
          <a:xfrm>
            <a:off x="-190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3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CD91200E-D735-42C9-5C44-199A8CF54F6A}"/>
              </a:ext>
            </a:extLst>
          </p:cNvPr>
          <p:cNvSpPr txBox="1"/>
          <p:nvPr/>
        </p:nvSpPr>
        <p:spPr>
          <a:xfrm>
            <a:off x="-87912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pic>
        <p:nvPicPr>
          <p:cNvPr id="62" name="Picture 10" descr="Ironhack - All Iron">
            <a:extLst>
              <a:ext uri="{FF2B5EF4-FFF2-40B4-BE49-F238E27FC236}">
                <a16:creationId xmlns:a16="http://schemas.microsoft.com/office/drawing/2014/main" id="{AD941710-1847-BC2E-1C92-7BB665988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6840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B6BE435B-2E73-C355-F553-2E8BD3A25A64}"/>
              </a:ext>
            </a:extLst>
          </p:cNvPr>
          <p:cNvSpPr/>
          <p:nvPr/>
        </p:nvSpPr>
        <p:spPr>
          <a:xfrm>
            <a:off x="-9115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3" name="Forma livre: Forma 72">
            <a:extLst>
              <a:ext uri="{FF2B5EF4-FFF2-40B4-BE49-F238E27FC236}">
                <a16:creationId xmlns:a16="http://schemas.microsoft.com/office/drawing/2014/main" id="{EAD75EC1-D170-4F3B-11E4-12426093545A}"/>
              </a:ext>
            </a:extLst>
          </p:cNvPr>
          <p:cNvSpPr/>
          <p:nvPr/>
        </p:nvSpPr>
        <p:spPr>
          <a:xfrm>
            <a:off x="468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3AF3BC-F450-7D4C-FB78-9C5DDB5D3225}"/>
              </a:ext>
            </a:extLst>
          </p:cNvPr>
          <p:cNvSpPr txBox="1"/>
          <p:nvPr/>
        </p:nvSpPr>
        <p:spPr>
          <a:xfrm rot="16200000">
            <a:off x="198000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75" name="Gráfico 74" descr="Círculos com setas com preenchimento sólido">
            <a:extLst>
              <a:ext uri="{FF2B5EF4-FFF2-40B4-BE49-F238E27FC236}">
                <a16:creationId xmlns:a16="http://schemas.microsoft.com/office/drawing/2014/main" id="{82187FDB-12EE-1D8E-4FFA-224C683973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525600" y="3200401"/>
            <a:ext cx="488372" cy="488372"/>
          </a:xfrm>
          <a:prstGeom prst="rect">
            <a:avLst/>
          </a:prstGeom>
        </p:spPr>
      </p:pic>
      <p:sp>
        <p:nvSpPr>
          <p:cNvPr id="76" name="Retângulo 75">
            <a:extLst>
              <a:ext uri="{FF2B5EF4-FFF2-40B4-BE49-F238E27FC236}">
                <a16:creationId xmlns:a16="http://schemas.microsoft.com/office/drawing/2014/main" id="{5C4F4A84-F1DC-2D07-74FA-8CC1095C2A88}"/>
              </a:ext>
            </a:extLst>
          </p:cNvPr>
          <p:cNvSpPr/>
          <p:nvPr/>
        </p:nvSpPr>
        <p:spPr>
          <a:xfrm>
            <a:off x="-94896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D315C3B6-4EEA-FEE7-4CBF-813EEC9EBB9C}"/>
              </a:ext>
            </a:extLst>
          </p:cNvPr>
          <p:cNvCxnSpPr/>
          <p:nvPr/>
        </p:nvCxnSpPr>
        <p:spPr>
          <a:xfrm>
            <a:off x="-891360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D35F76C3-9172-E703-990E-4D0E8D8028E5}"/>
              </a:ext>
            </a:extLst>
          </p:cNvPr>
          <p:cNvSpPr txBox="1"/>
          <p:nvPr/>
        </p:nvSpPr>
        <p:spPr>
          <a:xfrm>
            <a:off x="-91332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DF718EF-6651-CB3B-0858-EAD0B235972D}"/>
              </a:ext>
            </a:extLst>
          </p:cNvPr>
          <p:cNvSpPr txBox="1"/>
          <p:nvPr/>
        </p:nvSpPr>
        <p:spPr>
          <a:xfrm>
            <a:off x="-87696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>
                <a:solidFill>
                  <a:srgbClr val="0086C2"/>
                </a:solidFill>
              </a:rPr>
              <a:t>Face </a:t>
            </a:r>
            <a:r>
              <a:rPr lang="pt-PT" sz="1700" b="1" dirty="0" err="1">
                <a:solidFill>
                  <a:srgbClr val="0086C2"/>
                </a:solidFill>
              </a:rPr>
              <a:t>and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eye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detection</a:t>
            </a:r>
            <a:r>
              <a:rPr lang="pt-PT" sz="1700" b="1" dirty="0">
                <a:solidFill>
                  <a:srgbClr val="0086C2"/>
                </a:solidFill>
              </a:rPr>
              <a:t> – </a:t>
            </a:r>
            <a:r>
              <a:rPr lang="pt-PT" sz="1700" b="1" dirty="0" err="1">
                <a:solidFill>
                  <a:srgbClr val="0086C2"/>
                </a:solidFill>
              </a:rPr>
              <a:t>Haar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Cascades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80" name="Picture 10" descr="Ironhack - All Iron">
            <a:extLst>
              <a:ext uri="{FF2B5EF4-FFF2-40B4-BE49-F238E27FC236}">
                <a16:creationId xmlns:a16="http://schemas.microsoft.com/office/drawing/2014/main" id="{74B34007-249E-7A19-83C0-3D828D40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41760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CaixaDeTexto 80">
            <a:extLst>
              <a:ext uri="{FF2B5EF4-FFF2-40B4-BE49-F238E27FC236}">
                <a16:creationId xmlns:a16="http://schemas.microsoft.com/office/drawing/2014/main" id="{D2D6CF5E-F7B3-8CC7-B310-DA744E7CDE8A}"/>
              </a:ext>
            </a:extLst>
          </p:cNvPr>
          <p:cNvSpPr txBox="1"/>
          <p:nvPr/>
        </p:nvSpPr>
        <p:spPr>
          <a:xfrm>
            <a:off x="-4669200" y="1657145"/>
            <a:ext cx="44550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Object</a:t>
            </a:r>
            <a:r>
              <a:rPr lang="pt-PT" sz="1600" b="1" dirty="0"/>
              <a:t> </a:t>
            </a:r>
            <a:r>
              <a:rPr lang="pt-PT" sz="1600" b="1" dirty="0" err="1"/>
              <a:t>detection</a:t>
            </a:r>
            <a:r>
              <a:rPr lang="pt-PT" sz="1600" b="1" dirty="0"/>
              <a:t> </a:t>
            </a:r>
            <a:r>
              <a:rPr lang="pt-PT" sz="1600" b="1" dirty="0" err="1"/>
              <a:t>algorithm</a:t>
            </a:r>
            <a:r>
              <a:rPr lang="pt-PT" sz="1600" dirty="0"/>
              <a:t>, </a:t>
            </a:r>
            <a:r>
              <a:rPr lang="pt-PT" sz="1600" dirty="0" err="1"/>
              <a:t>used</a:t>
            </a:r>
            <a:r>
              <a:rPr lang="pt-PT" sz="1600" dirty="0"/>
              <a:t> in </a:t>
            </a:r>
            <a:r>
              <a:rPr lang="pt-PT" sz="1600" dirty="0" err="1"/>
              <a:t>OpenCV</a:t>
            </a:r>
            <a:r>
              <a:rPr lang="pt-PT" sz="1600" dirty="0"/>
              <a:t>, </a:t>
            </a:r>
            <a:r>
              <a:rPr lang="pt-PT" sz="1600" dirty="0" err="1"/>
              <a:t>an</a:t>
            </a:r>
            <a:r>
              <a:rPr lang="pt-PT" sz="1600" dirty="0"/>
              <a:t> open </a:t>
            </a:r>
            <a:r>
              <a:rPr lang="pt-PT" sz="1600" dirty="0" err="1"/>
              <a:t>computer</a:t>
            </a:r>
            <a:r>
              <a:rPr lang="pt-PT" sz="1600" dirty="0"/>
              <a:t> </a:t>
            </a:r>
            <a:r>
              <a:rPr lang="pt-PT" sz="1600" dirty="0" err="1"/>
              <a:t>vision</a:t>
            </a:r>
            <a:r>
              <a:rPr lang="pt-PT" sz="1600" dirty="0"/>
              <a:t> </a:t>
            </a:r>
            <a:r>
              <a:rPr lang="pt-PT" sz="1600" dirty="0" err="1"/>
              <a:t>library</a:t>
            </a: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/>
              <a:t>Capable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</a:t>
            </a:r>
            <a:r>
              <a:rPr lang="pt-PT" sz="1600" dirty="0" err="1"/>
              <a:t>detecting</a:t>
            </a:r>
            <a:r>
              <a:rPr lang="pt-PT" sz="1600" dirty="0"/>
              <a:t> </a:t>
            </a:r>
            <a:r>
              <a:rPr lang="pt-PT" sz="1600" dirty="0" err="1"/>
              <a:t>objects</a:t>
            </a:r>
            <a:r>
              <a:rPr lang="pt-PT" sz="1600" dirty="0"/>
              <a:t> in </a:t>
            </a:r>
            <a:r>
              <a:rPr lang="pt-PT" sz="1600" dirty="0" err="1"/>
              <a:t>images</a:t>
            </a:r>
            <a:r>
              <a:rPr lang="pt-PT" sz="1600" dirty="0"/>
              <a:t>, </a:t>
            </a:r>
            <a:r>
              <a:rPr lang="pt-PT" sz="1600" b="1" dirty="0" err="1"/>
              <a:t>regardless</a:t>
            </a:r>
            <a:r>
              <a:rPr lang="pt-PT" sz="1600" b="1" dirty="0"/>
              <a:t> </a:t>
            </a:r>
            <a:r>
              <a:rPr lang="pt-PT" sz="1600" b="1" dirty="0" err="1"/>
              <a:t>of</a:t>
            </a:r>
            <a:r>
              <a:rPr lang="pt-PT" sz="1600" b="1" dirty="0"/>
              <a:t> </a:t>
            </a:r>
            <a:r>
              <a:rPr lang="pt-PT" sz="1600" b="1" dirty="0" err="1"/>
              <a:t>their</a:t>
            </a:r>
            <a:r>
              <a:rPr lang="pt-PT" sz="1600" b="1" dirty="0"/>
              <a:t> </a:t>
            </a:r>
            <a:r>
              <a:rPr lang="pt-PT" sz="1600" b="1" dirty="0" err="1"/>
              <a:t>location</a:t>
            </a:r>
            <a:r>
              <a:rPr lang="pt-PT" sz="1600" b="1" dirty="0"/>
              <a:t> </a:t>
            </a:r>
            <a:r>
              <a:rPr lang="pt-PT" sz="1600" b="1" dirty="0" err="1"/>
              <a:t>and</a:t>
            </a:r>
            <a:r>
              <a:rPr lang="pt-PT" sz="1600" b="1" dirty="0"/>
              <a:t> </a:t>
            </a:r>
            <a:r>
              <a:rPr lang="pt-PT" sz="1600" b="1" dirty="0" err="1"/>
              <a:t>scale</a:t>
            </a:r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Not</a:t>
            </a:r>
            <a:r>
              <a:rPr lang="pt-PT" sz="1600" b="1" dirty="0"/>
              <a:t> as </a:t>
            </a:r>
            <a:r>
              <a:rPr lang="pt-PT" sz="1600" b="1" dirty="0" err="1"/>
              <a:t>accurate</a:t>
            </a:r>
            <a:r>
              <a:rPr lang="pt-PT" sz="1600" dirty="0"/>
              <a:t> as </a:t>
            </a:r>
            <a:r>
              <a:rPr lang="pt-PT" sz="1600" dirty="0" err="1"/>
              <a:t>other</a:t>
            </a:r>
            <a:r>
              <a:rPr lang="pt-PT" sz="1600" dirty="0"/>
              <a:t> </a:t>
            </a:r>
            <a:r>
              <a:rPr lang="pt-PT" sz="1600" dirty="0" err="1"/>
              <a:t>modern</a:t>
            </a:r>
            <a:r>
              <a:rPr lang="pt-PT" sz="1600" dirty="0"/>
              <a:t> </a:t>
            </a:r>
            <a:r>
              <a:rPr lang="pt-PT" sz="1600" dirty="0" err="1"/>
              <a:t>algorithms</a:t>
            </a:r>
            <a:r>
              <a:rPr lang="pt-PT" sz="1600" dirty="0"/>
              <a:t>, </a:t>
            </a:r>
            <a:r>
              <a:rPr lang="pt-PT" sz="1600" dirty="0" err="1"/>
              <a:t>tend</a:t>
            </a:r>
            <a:r>
              <a:rPr lang="pt-PT" sz="1600" dirty="0"/>
              <a:t> to </a:t>
            </a:r>
            <a:r>
              <a:rPr lang="pt-PT" sz="1600" dirty="0" err="1"/>
              <a:t>be</a:t>
            </a:r>
            <a:r>
              <a:rPr lang="pt-PT" sz="1600" dirty="0"/>
              <a:t> </a:t>
            </a:r>
            <a:r>
              <a:rPr lang="pt-PT" sz="1600" dirty="0" err="1"/>
              <a:t>prone</a:t>
            </a:r>
            <a:r>
              <a:rPr lang="pt-PT" sz="1600" dirty="0"/>
              <a:t> to false-positive </a:t>
            </a:r>
            <a:r>
              <a:rPr lang="pt-PT" sz="1600" dirty="0" err="1"/>
              <a:t>detections</a:t>
            </a: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Really</a:t>
            </a:r>
            <a:r>
              <a:rPr lang="pt-PT" sz="1600" b="1" dirty="0"/>
              <a:t> fast</a:t>
            </a:r>
            <a:r>
              <a:rPr lang="pt-PT" sz="1600" dirty="0"/>
              <a:t>, </a:t>
            </a:r>
            <a:r>
              <a:rPr lang="pt-PT" sz="1600" dirty="0" err="1"/>
              <a:t>making</a:t>
            </a:r>
            <a:r>
              <a:rPr lang="pt-PT" sz="1600" dirty="0"/>
              <a:t> </a:t>
            </a:r>
            <a:r>
              <a:rPr lang="pt-PT" sz="1600" dirty="0" err="1"/>
              <a:t>it</a:t>
            </a:r>
            <a:r>
              <a:rPr lang="pt-PT" sz="1600" dirty="0"/>
              <a:t> </a:t>
            </a:r>
            <a:r>
              <a:rPr lang="pt-PT" sz="1600" dirty="0" err="1"/>
              <a:t>possible</a:t>
            </a:r>
            <a:r>
              <a:rPr lang="pt-PT" sz="1600" dirty="0"/>
              <a:t> to </a:t>
            </a:r>
            <a:r>
              <a:rPr lang="pt-PT" sz="1600" dirty="0" err="1"/>
              <a:t>detect</a:t>
            </a:r>
            <a:r>
              <a:rPr lang="pt-PT" sz="1600" dirty="0"/>
              <a:t> </a:t>
            </a:r>
            <a:r>
              <a:rPr lang="pt-PT" sz="1600" dirty="0" err="1"/>
              <a:t>objects</a:t>
            </a:r>
            <a:r>
              <a:rPr lang="pt-PT" sz="1600" dirty="0"/>
              <a:t> in real-time </a:t>
            </a:r>
            <a:r>
              <a:rPr lang="pt-PT" sz="1600" dirty="0" err="1"/>
              <a:t>video</a:t>
            </a:r>
            <a:r>
              <a:rPr lang="pt-PT" sz="1600" dirty="0"/>
              <a:t> </a:t>
            </a:r>
            <a:r>
              <a:rPr lang="pt-PT" sz="1600" dirty="0" err="1"/>
              <a:t>streams</a:t>
            </a:r>
            <a:endParaRPr lang="pt-PT" sz="1600" dirty="0"/>
          </a:p>
        </p:txBody>
      </p:sp>
      <p:pic>
        <p:nvPicPr>
          <p:cNvPr id="82" name="Imagem 81" descr="Uma imagem com captura de ecrã, Cara humana, pessoa, arte&#10;&#10;Descrição gerada automaticamente">
            <a:extLst>
              <a:ext uri="{FF2B5EF4-FFF2-40B4-BE49-F238E27FC236}">
                <a16:creationId xmlns:a16="http://schemas.microsoft.com/office/drawing/2014/main" id="{DDA8E7EA-FC38-8BEB-C4FC-A4CE2F17ED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8000" y="1531089"/>
            <a:ext cx="3732530" cy="3827722"/>
          </a:xfrm>
          <a:prstGeom prst="rect">
            <a:avLst/>
          </a:prstGeom>
          <a:ln w="25400">
            <a:noFill/>
          </a:ln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0D68CA86-6CB6-5DB7-A148-9FE9BD262B32}"/>
              </a:ext>
            </a:extLst>
          </p:cNvPr>
          <p:cNvSpPr txBox="1"/>
          <p:nvPr/>
        </p:nvSpPr>
        <p:spPr>
          <a:xfrm>
            <a:off x="-532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4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82672B15-F687-93CD-96D5-032E88349853}"/>
              </a:ext>
            </a:extLst>
          </p:cNvPr>
          <p:cNvSpPr/>
          <p:nvPr/>
        </p:nvSpPr>
        <p:spPr>
          <a:xfrm>
            <a:off x="-9457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C0A636E-4FB3-ED39-3E18-A5D40EBC428C}"/>
              </a:ext>
            </a:extLst>
          </p:cNvPr>
          <p:cNvSpPr/>
          <p:nvPr/>
        </p:nvSpPr>
        <p:spPr>
          <a:xfrm>
            <a:off x="12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3C539E77-18B4-4280-8618-B18F097C5983}"/>
              </a:ext>
            </a:extLst>
          </p:cNvPr>
          <p:cNvSpPr txBox="1"/>
          <p:nvPr/>
        </p:nvSpPr>
        <p:spPr>
          <a:xfrm rot="16200000">
            <a:off x="-142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87" name="Gráfico 86" descr="Investigação com preenchimento sólido">
            <a:extLst>
              <a:ext uri="{FF2B5EF4-FFF2-40B4-BE49-F238E27FC236}">
                <a16:creationId xmlns:a16="http://schemas.microsoft.com/office/drawing/2014/main" id="{B25D99B6-1DCA-1858-5BE5-D7FC4DBFAF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83600" y="3200400"/>
            <a:ext cx="489600" cy="489600"/>
          </a:xfrm>
          <a:prstGeom prst="rect">
            <a:avLst/>
          </a:prstGeom>
        </p:spPr>
      </p:pic>
      <p:sp>
        <p:nvSpPr>
          <p:cNvPr id="88" name="Retângulo 87">
            <a:extLst>
              <a:ext uri="{FF2B5EF4-FFF2-40B4-BE49-F238E27FC236}">
                <a16:creationId xmlns:a16="http://schemas.microsoft.com/office/drawing/2014/main" id="{254B94B3-4587-CFDF-0138-CD2159D0C21F}"/>
              </a:ext>
            </a:extLst>
          </p:cNvPr>
          <p:cNvSpPr/>
          <p:nvPr/>
        </p:nvSpPr>
        <p:spPr>
          <a:xfrm>
            <a:off x="-9799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0D0D0AD-BB1D-1104-F313-E6E9DBAF500E}"/>
              </a:ext>
            </a:extLst>
          </p:cNvPr>
          <p:cNvSpPr/>
          <p:nvPr/>
        </p:nvSpPr>
        <p:spPr>
          <a:xfrm>
            <a:off x="-216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AA75416A-16C8-D8F8-7F8A-7713216C1DF7}"/>
              </a:ext>
            </a:extLst>
          </p:cNvPr>
          <p:cNvSpPr txBox="1"/>
          <p:nvPr/>
        </p:nvSpPr>
        <p:spPr>
          <a:xfrm rot="16200000">
            <a:off x="-484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91" name="Gráfico 90" descr="Engrenagem com preenchimento sólido">
            <a:extLst>
              <a:ext uri="{FF2B5EF4-FFF2-40B4-BE49-F238E27FC236}">
                <a16:creationId xmlns:a16="http://schemas.microsoft.com/office/drawing/2014/main" id="{545DB429-714B-45CB-CAFF-5B837C5C6C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54800" y="3200400"/>
            <a:ext cx="489600" cy="489600"/>
          </a:xfrm>
          <a:prstGeom prst="rect">
            <a:avLst/>
          </a:prstGeom>
        </p:spPr>
      </p:pic>
      <p:sp>
        <p:nvSpPr>
          <p:cNvPr id="92" name="Retângulo 91">
            <a:extLst>
              <a:ext uri="{FF2B5EF4-FFF2-40B4-BE49-F238E27FC236}">
                <a16:creationId xmlns:a16="http://schemas.microsoft.com/office/drawing/2014/main" id="{5BD57432-F275-9903-4567-87154EE6CB0C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90367B11-6FF2-DD52-3CD2-B14BE73F5E10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57ED93C6-2BA6-8E0D-004F-DD969DB11367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95" name="Gráfico 94" descr="Lâmpada e engrenagem com preenchimento sólido">
            <a:extLst>
              <a:ext uri="{FF2B5EF4-FFF2-40B4-BE49-F238E27FC236}">
                <a16:creationId xmlns:a16="http://schemas.microsoft.com/office/drawing/2014/main" id="{5E0BD030-8AAB-5910-59AB-F83EEF7D0F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7C3A6DB-A672-EB53-6D74-273D82C6B152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C8FBAA7-5D6F-9FDF-7F2C-E671A1D0F661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34174A-710F-92DF-C1BC-21A6B7EADA59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0" name="Gráfico 9" descr="Professor com preenchimento sólido">
            <a:extLst>
              <a:ext uri="{FF2B5EF4-FFF2-40B4-BE49-F238E27FC236}">
                <a16:creationId xmlns:a16="http://schemas.microsoft.com/office/drawing/2014/main" id="{5850BA97-49C1-9D5C-9349-7DE69E63A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0D59F8-84AE-0E97-823B-40A175A4120B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3B3E41-4D1E-AEA0-BC20-220AA7FC919C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DF8189-0EC5-6199-C3D3-05791E8E8504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4" name="Gráfico 13" descr="Apresentação com lista de verificação com preenchimento sólido">
            <a:extLst>
              <a:ext uri="{FF2B5EF4-FFF2-40B4-BE49-F238E27FC236}">
                <a16:creationId xmlns:a16="http://schemas.microsoft.com/office/drawing/2014/main" id="{BAC7D984-386E-EB6B-362B-C04D5D4CC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FBF7-73F0-A0AC-32C2-392E34C45E49}"/>
              </a:ext>
            </a:extLst>
          </p:cNvPr>
          <p:cNvSpPr/>
          <p:nvPr/>
        </p:nvSpPr>
        <p:spPr>
          <a:xfrm>
            <a:off x="10390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F720043-A0FE-8842-A551-6F29762CFD35}"/>
              </a:ext>
            </a:extLst>
          </p:cNvPr>
          <p:cNvSpPr/>
          <p:nvPr/>
        </p:nvSpPr>
        <p:spPr>
          <a:xfrm>
            <a:off x="106229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23593E-DA09-1E55-8B82-0F7E86ABCCC5}"/>
              </a:ext>
            </a:extLst>
          </p:cNvPr>
          <p:cNvSpPr txBox="1"/>
          <p:nvPr/>
        </p:nvSpPr>
        <p:spPr>
          <a:xfrm rot="16200000">
            <a:off x="103544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8" name="Gráfico 17" descr="Círculos com setas com preenchimento sólido">
            <a:extLst>
              <a:ext uri="{FF2B5EF4-FFF2-40B4-BE49-F238E27FC236}">
                <a16:creationId xmlns:a16="http://schemas.microsoft.com/office/drawing/2014/main" id="{7C61A8E2-97E5-AAA7-291C-40C3EDAA7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681200" y="3200401"/>
            <a:ext cx="488372" cy="48837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40C1E5E-6F6D-89D8-CAA1-D4A08E6BD9D6}"/>
              </a:ext>
            </a:extLst>
          </p:cNvPr>
          <p:cNvSpPr/>
          <p:nvPr/>
        </p:nvSpPr>
        <p:spPr>
          <a:xfrm>
            <a:off x="664029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39A20AC7-3E2C-7502-55A6-483EDDE54AA1}"/>
              </a:ext>
            </a:extLst>
          </p:cNvPr>
          <p:cNvCxnSpPr/>
          <p:nvPr/>
        </p:nvCxnSpPr>
        <p:spPr>
          <a:xfrm>
            <a:off x="1240972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1C8180-0364-F0FF-2161-B3E74FDFD8B7}"/>
              </a:ext>
            </a:extLst>
          </p:cNvPr>
          <p:cNvSpPr txBox="1"/>
          <p:nvPr/>
        </p:nvSpPr>
        <p:spPr>
          <a:xfrm>
            <a:off x="1022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pic>
        <p:nvPicPr>
          <p:cNvPr id="6" name="Picture 10" descr="Ironhack - All Iron">
            <a:extLst>
              <a:ext uri="{FF2B5EF4-FFF2-40B4-BE49-F238E27FC236}">
                <a16:creationId xmlns:a16="http://schemas.microsoft.com/office/drawing/2014/main" id="{16053668-4E78-0212-B7D3-CA97B7B68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739484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B34C224-DC84-C5BF-4859-70ED36626F60}"/>
              </a:ext>
            </a:extLst>
          </p:cNvPr>
          <p:cNvSpPr txBox="1"/>
          <p:nvPr/>
        </p:nvSpPr>
        <p:spPr>
          <a:xfrm>
            <a:off x="9622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7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AECEBC7-47E7-0DEC-2752-C37041F438C5}"/>
              </a:ext>
            </a:extLst>
          </p:cNvPr>
          <p:cNvSpPr txBox="1"/>
          <p:nvPr/>
        </p:nvSpPr>
        <p:spPr>
          <a:xfrm>
            <a:off x="13860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Eye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classification</a:t>
            </a:r>
            <a:r>
              <a:rPr lang="pt-PT" sz="1700" b="1" dirty="0">
                <a:solidFill>
                  <a:srgbClr val="0086C2"/>
                </a:solidFill>
              </a:rPr>
              <a:t> – </a:t>
            </a:r>
            <a:r>
              <a:rPr lang="pt-PT" sz="1700" b="1" dirty="0" err="1">
                <a:solidFill>
                  <a:srgbClr val="0086C2"/>
                </a:solidFill>
              </a:rPr>
              <a:t>Model</a:t>
            </a:r>
            <a:r>
              <a:rPr lang="pt-PT" sz="1700" b="1" dirty="0">
                <a:solidFill>
                  <a:srgbClr val="0086C2"/>
                </a:solidFill>
              </a:rPr>
              <a:t> training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75AD71-6677-20A2-98FF-2428603DB944}"/>
              </a:ext>
            </a:extLst>
          </p:cNvPr>
          <p:cNvSpPr txBox="1"/>
          <p:nvPr/>
        </p:nvSpPr>
        <p:spPr>
          <a:xfrm>
            <a:off x="2830282" y="1076068"/>
            <a:ext cx="3298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79 660 </a:t>
            </a:r>
            <a:r>
              <a:rPr lang="pt-PT" sz="1600" dirty="0" err="1"/>
              <a:t>pictures</a:t>
            </a:r>
            <a:r>
              <a:rPr lang="pt-PT" sz="1600" dirty="0"/>
              <a:t> (MRL </a:t>
            </a:r>
            <a:r>
              <a:rPr lang="pt-PT" sz="1600" dirty="0" err="1"/>
              <a:t>Eye</a:t>
            </a:r>
            <a:r>
              <a:rPr lang="pt-PT" sz="1600" dirty="0"/>
              <a:t> </a:t>
            </a:r>
            <a:r>
              <a:rPr lang="pt-PT" sz="1600" dirty="0" err="1"/>
              <a:t>Dataset</a:t>
            </a:r>
            <a:r>
              <a:rPr lang="pt-PT" sz="1600" dirty="0"/>
              <a:t>)</a:t>
            </a:r>
          </a:p>
          <a:p>
            <a:endParaRPr lang="pt-PT" sz="2400" dirty="0"/>
          </a:p>
          <a:p>
            <a:r>
              <a:rPr lang="pt-PT" sz="1600" dirty="0" err="1"/>
              <a:t>Different</a:t>
            </a:r>
            <a:r>
              <a:rPr lang="pt-PT" sz="1600" dirty="0"/>
              <a:t> </a:t>
            </a:r>
            <a:r>
              <a:rPr lang="pt-PT" sz="1600" dirty="0" err="1"/>
              <a:t>dimensions</a:t>
            </a:r>
            <a:endParaRPr lang="pt-PT" sz="1600" dirty="0"/>
          </a:p>
          <a:p>
            <a:endParaRPr lang="pt-PT" sz="2400" dirty="0"/>
          </a:p>
          <a:p>
            <a:r>
              <a:rPr lang="pt-PT" sz="1600" dirty="0"/>
              <a:t>50 / 50 % </a:t>
            </a:r>
            <a:r>
              <a:rPr lang="pt-PT" sz="1600" dirty="0" err="1"/>
              <a:t>balanced</a:t>
            </a:r>
            <a:r>
              <a:rPr lang="pt-PT" sz="1600" dirty="0"/>
              <a:t> data</a:t>
            </a:r>
            <a:endParaRPr lang="en-US" sz="1600" dirty="0"/>
          </a:p>
        </p:txBody>
      </p:sp>
      <p:pic>
        <p:nvPicPr>
          <p:cNvPr id="25" name="Gráfico 24" descr="Olho destaque">
            <a:extLst>
              <a:ext uri="{FF2B5EF4-FFF2-40B4-BE49-F238E27FC236}">
                <a16:creationId xmlns:a16="http://schemas.microsoft.com/office/drawing/2014/main" id="{D7A30F65-F260-FDE7-3F88-EFF1D78FA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22713" y="978900"/>
            <a:ext cx="450000" cy="450000"/>
          </a:xfrm>
          <a:prstGeom prst="rect">
            <a:avLst/>
          </a:prstGeom>
        </p:spPr>
      </p:pic>
      <p:pic>
        <p:nvPicPr>
          <p:cNvPr id="26" name="Gráfico 25" descr="Alfaiate e ajustes destaque">
            <a:extLst>
              <a:ext uri="{FF2B5EF4-FFF2-40B4-BE49-F238E27FC236}">
                <a16:creationId xmlns:a16="http://schemas.microsoft.com/office/drawing/2014/main" id="{18FF5957-9BF6-72D2-F035-BF9214F8C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2200" y="1602000"/>
            <a:ext cx="450000" cy="450000"/>
          </a:xfrm>
          <a:prstGeom prst="rect">
            <a:avLst/>
          </a:prstGeom>
        </p:spPr>
      </p:pic>
      <p:pic>
        <p:nvPicPr>
          <p:cNvPr id="27" name="Gráfico 26" descr="Balança da justiça destaque">
            <a:extLst>
              <a:ext uri="{FF2B5EF4-FFF2-40B4-BE49-F238E27FC236}">
                <a16:creationId xmlns:a16="http://schemas.microsoft.com/office/drawing/2014/main" id="{296E3AAB-F085-AA22-3898-C204E9729B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22200" y="2224800"/>
            <a:ext cx="450000" cy="450000"/>
          </a:xfrm>
          <a:prstGeom prst="rect">
            <a:avLst/>
          </a:prstGeom>
        </p:spPr>
      </p:pic>
      <p:pic>
        <p:nvPicPr>
          <p:cNvPr id="28" name="Gráfico 27" descr="Homem e mulher destaque">
            <a:extLst>
              <a:ext uri="{FF2B5EF4-FFF2-40B4-BE49-F238E27FC236}">
                <a16:creationId xmlns:a16="http://schemas.microsoft.com/office/drawing/2014/main" id="{5ECCC876-E2D3-5154-883E-21DC99D12F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22200" y="3470400"/>
            <a:ext cx="450000" cy="450000"/>
          </a:xfrm>
          <a:prstGeom prst="rect">
            <a:avLst/>
          </a:prstGeom>
        </p:spPr>
      </p:pic>
      <p:pic>
        <p:nvPicPr>
          <p:cNvPr id="29" name="Gráfico 28" descr="Óculos destaque">
            <a:extLst>
              <a:ext uri="{FF2B5EF4-FFF2-40B4-BE49-F238E27FC236}">
                <a16:creationId xmlns:a16="http://schemas.microsoft.com/office/drawing/2014/main" id="{A88A2CFB-2A93-B978-9215-A51523E62C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22200" y="4093200"/>
            <a:ext cx="450000" cy="450000"/>
          </a:xfrm>
          <a:prstGeom prst="rect">
            <a:avLst/>
          </a:prstGeom>
        </p:spPr>
      </p:pic>
      <p:pic>
        <p:nvPicPr>
          <p:cNvPr id="30" name="Gráfico 29" descr="Utilizadores destaque">
            <a:extLst>
              <a:ext uri="{FF2B5EF4-FFF2-40B4-BE49-F238E27FC236}">
                <a16:creationId xmlns:a16="http://schemas.microsoft.com/office/drawing/2014/main" id="{49C9ACD5-A39A-1C11-2F2C-C3E63F8B15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22714" y="2847600"/>
            <a:ext cx="450000" cy="450000"/>
          </a:xfrm>
          <a:prstGeom prst="rect">
            <a:avLst/>
          </a:prstGeom>
        </p:spPr>
      </p:pic>
      <p:pic>
        <p:nvPicPr>
          <p:cNvPr id="39" name="Gráfico 38" descr="Alvo destaque">
            <a:extLst>
              <a:ext uri="{FF2B5EF4-FFF2-40B4-BE49-F238E27FC236}">
                <a16:creationId xmlns:a16="http://schemas.microsoft.com/office/drawing/2014/main" id="{A88B114C-0BB3-B1F0-021C-3B64DE230E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24000" y="5338800"/>
            <a:ext cx="450000" cy="450000"/>
          </a:xfrm>
          <a:prstGeom prst="rect">
            <a:avLst/>
          </a:prstGeom>
        </p:spPr>
      </p:pic>
      <p:pic>
        <p:nvPicPr>
          <p:cNvPr id="40" name="Gráfico 39" descr="Círculos 20% destaque">
            <a:extLst>
              <a:ext uri="{FF2B5EF4-FFF2-40B4-BE49-F238E27FC236}">
                <a16:creationId xmlns:a16="http://schemas.microsoft.com/office/drawing/2014/main" id="{B1B48B46-9521-0F45-9E4E-C8A7AF685C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24000" y="4716000"/>
            <a:ext cx="450000" cy="45000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F8FF3958-B003-0DE9-571C-19FA62189379}"/>
              </a:ext>
            </a:extLst>
          </p:cNvPr>
          <p:cNvSpPr txBox="1"/>
          <p:nvPr/>
        </p:nvSpPr>
        <p:spPr>
          <a:xfrm>
            <a:off x="2830282" y="2904868"/>
            <a:ext cx="3298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Sample </a:t>
            </a:r>
            <a:r>
              <a:rPr lang="pt-PT" sz="1600" dirty="0" err="1"/>
              <a:t>of</a:t>
            </a:r>
            <a:r>
              <a:rPr lang="pt-PT" sz="1600" dirty="0"/>
              <a:t> 37 </a:t>
            </a:r>
            <a:r>
              <a:rPr lang="pt-PT" sz="1600" dirty="0" err="1"/>
              <a:t>people</a:t>
            </a:r>
            <a:endParaRPr lang="pt-PT" sz="1600" dirty="0"/>
          </a:p>
          <a:p>
            <a:endParaRPr lang="pt-PT" sz="2400" dirty="0"/>
          </a:p>
          <a:p>
            <a:r>
              <a:rPr lang="pt-PT" sz="1600" dirty="0" err="1"/>
              <a:t>Diversity</a:t>
            </a:r>
            <a:r>
              <a:rPr lang="pt-PT" sz="1600" dirty="0"/>
              <a:t> in gender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race</a:t>
            </a:r>
            <a:endParaRPr lang="pt-PT" sz="1600" dirty="0"/>
          </a:p>
          <a:p>
            <a:endParaRPr lang="pt-PT" sz="2400" dirty="0"/>
          </a:p>
          <a:p>
            <a:r>
              <a:rPr lang="en-US" sz="1600" dirty="0"/>
              <a:t>Use of glasses and makeup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3F1C4FD-7DE7-93AB-D53E-A89CCD2E1C6C}"/>
              </a:ext>
            </a:extLst>
          </p:cNvPr>
          <p:cNvSpPr txBox="1"/>
          <p:nvPr/>
        </p:nvSpPr>
        <p:spPr>
          <a:xfrm>
            <a:off x="2830282" y="4733668"/>
            <a:ext cx="3298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80 / 20 % train test validation split</a:t>
            </a:r>
          </a:p>
          <a:p>
            <a:endParaRPr lang="en-US" sz="2400" dirty="0"/>
          </a:p>
          <a:p>
            <a:r>
              <a:rPr lang="en-US" sz="1600" dirty="0"/>
              <a:t>98 % of accuracy</a:t>
            </a:r>
            <a:r>
              <a:rPr lang="pt-PT" sz="1600" dirty="0"/>
              <a:t> </a:t>
            </a:r>
            <a:endParaRPr lang="en-US" sz="1600" dirty="0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18681326-F5AF-4AB4-CCFA-89A73FAC1B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74374" y="1239586"/>
            <a:ext cx="3158002" cy="4340728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95D2CB6-8AE2-72AC-DC04-F70EA33E5070}"/>
              </a:ext>
            </a:extLst>
          </p:cNvPr>
          <p:cNvSpPr/>
          <p:nvPr/>
        </p:nvSpPr>
        <p:spPr>
          <a:xfrm>
            <a:off x="6984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BD75BCE4-468E-24DE-D144-5B4334B6AE24}"/>
              </a:ext>
            </a:extLst>
          </p:cNvPr>
          <p:cNvSpPr/>
          <p:nvPr/>
        </p:nvSpPr>
        <p:spPr>
          <a:xfrm>
            <a:off x="10285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F5B73D4-7814-792B-19CC-C7AD95E66257}"/>
              </a:ext>
            </a:extLst>
          </p:cNvPr>
          <p:cNvSpPr txBox="1"/>
          <p:nvPr/>
        </p:nvSpPr>
        <p:spPr>
          <a:xfrm rot="16200000">
            <a:off x="10013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47" name="Gráfico 46" descr="Investigação com preenchimento sólido">
            <a:extLst>
              <a:ext uri="{FF2B5EF4-FFF2-40B4-BE49-F238E27FC236}">
                <a16:creationId xmlns:a16="http://schemas.microsoft.com/office/drawing/2014/main" id="{E5FCEE08-2CFC-6464-D395-730C0AE99F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6200000">
            <a:off x="10339200" y="3200400"/>
            <a:ext cx="489600" cy="489600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0881635B-C048-DC66-3706-BAFFFE8677E4}"/>
              </a:ext>
            </a:extLst>
          </p:cNvPr>
          <p:cNvSpPr/>
          <p:nvPr/>
        </p:nvSpPr>
        <p:spPr>
          <a:xfrm>
            <a:off x="315687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1299CC1-D013-73D2-F03D-0A06C86B5E34}"/>
              </a:ext>
            </a:extLst>
          </p:cNvPr>
          <p:cNvSpPr txBox="1"/>
          <p:nvPr/>
        </p:nvSpPr>
        <p:spPr>
          <a:xfrm>
            <a:off x="1130060" y="496800"/>
            <a:ext cx="854877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86C2"/>
                </a:solidFill>
              </a:rPr>
              <a:t>Live demonstration</a:t>
            </a:r>
            <a:endParaRPr lang="pt-PT" sz="1700" b="1" dirty="0">
              <a:solidFill>
                <a:srgbClr val="0086C2"/>
              </a:solidFill>
            </a:endParaRPr>
          </a:p>
        </p:txBody>
      </p:sp>
      <p:cxnSp>
        <p:nvCxnSpPr>
          <p:cNvPr id="50" name="Conexão reta 49">
            <a:extLst>
              <a:ext uri="{FF2B5EF4-FFF2-40B4-BE49-F238E27FC236}">
                <a16:creationId xmlns:a16="http://schemas.microsoft.com/office/drawing/2014/main" id="{A6A7E659-90BB-B2E2-FAB7-84E3C44B8F52}"/>
              </a:ext>
            </a:extLst>
          </p:cNvPr>
          <p:cNvCxnSpPr/>
          <p:nvPr/>
        </p:nvCxnSpPr>
        <p:spPr>
          <a:xfrm>
            <a:off x="89263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9D178B8-C4FB-4E62-3F96-60451CD4BB5C}"/>
              </a:ext>
            </a:extLst>
          </p:cNvPr>
          <p:cNvSpPr txBox="1"/>
          <p:nvPr/>
        </p:nvSpPr>
        <p:spPr>
          <a:xfrm>
            <a:off x="680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B66BA39-87D4-0088-F699-5EDFE95AB464}"/>
              </a:ext>
            </a:extLst>
          </p:cNvPr>
          <p:cNvSpPr txBox="1"/>
          <p:nvPr/>
        </p:nvSpPr>
        <p:spPr>
          <a:xfrm>
            <a:off x="9280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8</a:t>
            </a:r>
          </a:p>
        </p:txBody>
      </p:sp>
      <p:pic>
        <p:nvPicPr>
          <p:cNvPr id="53" name="Picture 10" descr="Ironhack - All Iron">
            <a:extLst>
              <a:ext uri="{FF2B5EF4-FFF2-40B4-BE49-F238E27FC236}">
                <a16:creationId xmlns:a16="http://schemas.microsoft.com/office/drawing/2014/main" id="{DD12DB60-E687-923A-8CD9-F5BE4ED01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391147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Imagem 53" descr="Uma imagem com homem, T-shirt, pessoa, Cara humana&#10;&#10;Descrição gerada automaticamente">
            <a:extLst>
              <a:ext uri="{FF2B5EF4-FFF2-40B4-BE49-F238E27FC236}">
                <a16:creationId xmlns:a16="http://schemas.microsoft.com/office/drawing/2014/main" id="{1C0D30BE-8D01-4D2E-9933-EAB61D26C0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00" y="1407600"/>
            <a:ext cx="2611200" cy="3916800"/>
          </a:xfrm>
          <a:prstGeom prst="rect">
            <a:avLst/>
          </a:prstGeom>
          <a:ln w="25400">
            <a:noFill/>
          </a:ln>
        </p:spPr>
      </p:pic>
      <p:pic>
        <p:nvPicPr>
          <p:cNvPr id="55" name="Imagem 54" descr="Uma imagem com pessoa, vestuário, parede, homem&#10;&#10;Descrição gerada automaticamente">
            <a:extLst>
              <a:ext uri="{FF2B5EF4-FFF2-40B4-BE49-F238E27FC236}">
                <a16:creationId xmlns:a16="http://schemas.microsoft.com/office/drawing/2014/main" id="{F3642088-E51A-AD74-288B-ACEFB62D95E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00" y="1407600"/>
            <a:ext cx="2611200" cy="3916800"/>
          </a:xfrm>
          <a:prstGeom prst="rect">
            <a:avLst/>
          </a:prstGeom>
          <a:ln w="25400">
            <a:noFill/>
          </a:ln>
        </p:spPr>
      </p:pic>
      <p:pic>
        <p:nvPicPr>
          <p:cNvPr id="56" name="Imagem 55" descr="Uma imagem com pessoa, vestuário, homem, parede&#10;&#10;Descrição gerada automaticamente">
            <a:extLst>
              <a:ext uri="{FF2B5EF4-FFF2-40B4-BE49-F238E27FC236}">
                <a16:creationId xmlns:a16="http://schemas.microsoft.com/office/drawing/2014/main" id="{118E2080-87CA-D763-AFD8-A0E9778308B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00" y="1407600"/>
            <a:ext cx="2611200" cy="3916800"/>
          </a:xfrm>
          <a:prstGeom prst="rect">
            <a:avLst/>
          </a:prstGeom>
          <a:ln w="25400">
            <a:noFill/>
          </a:ln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074C9D3B-88E9-88CD-4275-2820098260BB}"/>
              </a:ext>
            </a:extLst>
          </p:cNvPr>
          <p:cNvSpPr/>
          <p:nvPr/>
        </p:nvSpPr>
        <p:spPr>
          <a:xfrm>
            <a:off x="3564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39340E3C-044C-02D0-D4E8-A5281345E3DC}"/>
              </a:ext>
            </a:extLst>
          </p:cNvPr>
          <p:cNvSpPr/>
          <p:nvPr/>
        </p:nvSpPr>
        <p:spPr>
          <a:xfrm>
            <a:off x="993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DEB4C80-DC06-0364-BF26-A46B6D739B30}"/>
              </a:ext>
            </a:extLst>
          </p:cNvPr>
          <p:cNvSpPr txBox="1"/>
          <p:nvPr/>
        </p:nvSpPr>
        <p:spPr>
          <a:xfrm rot="16200000">
            <a:off x="9671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60" name="Gráfico 59" descr="Engrenagem com preenchimento sólido">
            <a:extLst>
              <a:ext uri="{FF2B5EF4-FFF2-40B4-BE49-F238E27FC236}">
                <a16:creationId xmlns:a16="http://schemas.microsoft.com/office/drawing/2014/main" id="{E5B79CFB-20DC-6D4A-60C7-242FBFD4890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000800" y="3200400"/>
            <a:ext cx="489600" cy="489600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id="{A6A6E0CE-37EE-8958-4C26-1CFB0AD0F5FA}"/>
              </a:ext>
            </a:extLst>
          </p:cNvPr>
          <p:cNvSpPr/>
          <p:nvPr/>
        </p:nvSpPr>
        <p:spPr>
          <a:xfrm>
            <a:off x="-21773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631FCC8-A98C-4C00-CCAC-FFEB6ED691BE}"/>
              </a:ext>
            </a:extLst>
          </p:cNvPr>
          <p:cNvSpPr txBox="1"/>
          <p:nvPr/>
        </p:nvSpPr>
        <p:spPr>
          <a:xfrm>
            <a:off x="337455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cxnSp>
        <p:nvCxnSpPr>
          <p:cNvPr id="63" name="Conexão reta 62">
            <a:extLst>
              <a:ext uri="{FF2B5EF4-FFF2-40B4-BE49-F238E27FC236}">
                <a16:creationId xmlns:a16="http://schemas.microsoft.com/office/drawing/2014/main" id="{EAFC55C9-3C9D-6C1A-84AD-507A2AFDD92A}"/>
              </a:ext>
            </a:extLst>
          </p:cNvPr>
          <p:cNvCxnSpPr/>
          <p:nvPr/>
        </p:nvCxnSpPr>
        <p:spPr>
          <a:xfrm>
            <a:off x="55517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10" descr="Ironhack - All Iron">
            <a:extLst>
              <a:ext uri="{FF2B5EF4-FFF2-40B4-BE49-F238E27FC236}">
                <a16:creationId xmlns:a16="http://schemas.microsoft.com/office/drawing/2014/main" id="{5BF3A25C-A070-340C-0EFB-DE37DFDFE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053688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DEB12B9-08D0-4FEA-86A9-B4AD0BE2E408}"/>
              </a:ext>
            </a:extLst>
          </p:cNvPr>
          <p:cNvSpPr txBox="1"/>
          <p:nvPr/>
        </p:nvSpPr>
        <p:spPr>
          <a:xfrm>
            <a:off x="8937168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9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237031AF-4BBD-7EFB-BDD6-F11CF0D852BF}"/>
              </a:ext>
            </a:extLst>
          </p:cNvPr>
          <p:cNvSpPr txBox="1"/>
          <p:nvPr/>
        </p:nvSpPr>
        <p:spPr>
          <a:xfrm>
            <a:off x="1057274" y="496800"/>
            <a:ext cx="79914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86C2"/>
                </a:solidFill>
              </a:rPr>
              <a:t>Alarm sounds when security guard falls asleep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FC752FF0-949B-90B8-0930-1CD74E7E54E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4800" y="1166400"/>
            <a:ext cx="3688400" cy="4432176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1F8CA1B-47D8-43A2-2E51-3F1E6C9F937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53200" y="1166400"/>
            <a:ext cx="3688400" cy="4432176"/>
          </a:xfrm>
          <a:prstGeom prst="rect">
            <a:avLst/>
          </a:prstGeom>
        </p:spPr>
      </p:pic>
      <p:sp>
        <p:nvSpPr>
          <p:cNvPr id="69" name="Retângulo 68">
            <a:extLst>
              <a:ext uri="{FF2B5EF4-FFF2-40B4-BE49-F238E27FC236}">
                <a16:creationId xmlns:a16="http://schemas.microsoft.com/office/drawing/2014/main" id="{B66B4C7D-559D-F74E-D1FE-E4CD23DB2DF1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BFD36DF0-F681-E112-EC0B-6D403570BBA4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CB966C5D-2A75-F3C4-DA6A-789380C3B27B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72" name="Gráfico 71" descr="Lâmpada e engrenagem com preenchimento sólido">
            <a:extLst>
              <a:ext uri="{FF2B5EF4-FFF2-40B4-BE49-F238E27FC236}">
                <a16:creationId xmlns:a16="http://schemas.microsoft.com/office/drawing/2014/main" id="{2048DE33-23D9-2F6D-5136-AB84A136AC5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1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7C3A6DB-A672-EB53-6D74-273D82C6B152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C8FBAA7-5D6F-9FDF-7F2C-E671A1D0F661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34174A-710F-92DF-C1BC-21A6B7EADA59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0" name="Gráfico 9" descr="Professor com preenchimento sólido">
            <a:extLst>
              <a:ext uri="{FF2B5EF4-FFF2-40B4-BE49-F238E27FC236}">
                <a16:creationId xmlns:a16="http://schemas.microsoft.com/office/drawing/2014/main" id="{5850BA97-49C1-9D5C-9349-7DE69E63A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0D59F8-84AE-0E97-823B-40A175A4120B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3B3E41-4D1E-AEA0-BC20-220AA7FC919C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DF8189-0EC5-6199-C3D3-05791E8E8504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4" name="Gráfico 13" descr="Apresentação com lista de verificação com preenchimento sólido">
            <a:extLst>
              <a:ext uri="{FF2B5EF4-FFF2-40B4-BE49-F238E27FC236}">
                <a16:creationId xmlns:a16="http://schemas.microsoft.com/office/drawing/2014/main" id="{BAC7D984-386E-EB6B-362B-C04D5D4C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FBF7-73F0-A0AC-32C2-392E34C45E49}"/>
              </a:ext>
            </a:extLst>
          </p:cNvPr>
          <p:cNvSpPr/>
          <p:nvPr/>
        </p:nvSpPr>
        <p:spPr>
          <a:xfrm>
            <a:off x="10390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F720043-A0FE-8842-A551-6F29762CFD35}"/>
              </a:ext>
            </a:extLst>
          </p:cNvPr>
          <p:cNvSpPr/>
          <p:nvPr/>
        </p:nvSpPr>
        <p:spPr>
          <a:xfrm>
            <a:off x="106229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23593E-DA09-1E55-8B82-0F7E86ABCCC5}"/>
              </a:ext>
            </a:extLst>
          </p:cNvPr>
          <p:cNvSpPr txBox="1"/>
          <p:nvPr/>
        </p:nvSpPr>
        <p:spPr>
          <a:xfrm rot="16200000">
            <a:off x="103544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8" name="Gráfico 17" descr="Círculos com setas com preenchimento sólido">
            <a:extLst>
              <a:ext uri="{FF2B5EF4-FFF2-40B4-BE49-F238E27FC236}">
                <a16:creationId xmlns:a16="http://schemas.microsoft.com/office/drawing/2014/main" id="{7C61A8E2-97E5-AAA7-291C-40C3EDAA7F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681200" y="3200401"/>
            <a:ext cx="488372" cy="488372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25A9BD8-DAEF-DC85-1C07-3B3D3CE038D2}"/>
              </a:ext>
            </a:extLst>
          </p:cNvPr>
          <p:cNvSpPr/>
          <p:nvPr/>
        </p:nvSpPr>
        <p:spPr>
          <a:xfrm>
            <a:off x="6984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94AABB6-E701-62E4-28CA-1B2674EDA4EB}"/>
              </a:ext>
            </a:extLst>
          </p:cNvPr>
          <p:cNvSpPr/>
          <p:nvPr/>
        </p:nvSpPr>
        <p:spPr>
          <a:xfrm>
            <a:off x="10285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281607C-5BD0-0A85-3CC6-C4CD15136828}"/>
              </a:ext>
            </a:extLst>
          </p:cNvPr>
          <p:cNvSpPr txBox="1"/>
          <p:nvPr/>
        </p:nvSpPr>
        <p:spPr>
          <a:xfrm rot="16200000">
            <a:off x="10013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22" name="Gráfico 21" descr="Investigação com preenchimento sólido">
            <a:extLst>
              <a:ext uri="{FF2B5EF4-FFF2-40B4-BE49-F238E27FC236}">
                <a16:creationId xmlns:a16="http://schemas.microsoft.com/office/drawing/2014/main" id="{FCAF701D-27FF-010A-715C-99F87E5168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339200" y="3200400"/>
            <a:ext cx="489600" cy="4896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1D491E6A-5651-46C4-A3CB-AC548FCE04DF}"/>
              </a:ext>
            </a:extLst>
          </p:cNvPr>
          <p:cNvSpPr/>
          <p:nvPr/>
        </p:nvSpPr>
        <p:spPr>
          <a:xfrm>
            <a:off x="3564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D313719D-7D4A-A222-CBD7-A5810076B684}"/>
              </a:ext>
            </a:extLst>
          </p:cNvPr>
          <p:cNvSpPr/>
          <p:nvPr/>
        </p:nvSpPr>
        <p:spPr>
          <a:xfrm>
            <a:off x="993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E47254-80B2-D1F1-5E98-B98891786366}"/>
              </a:ext>
            </a:extLst>
          </p:cNvPr>
          <p:cNvSpPr txBox="1"/>
          <p:nvPr/>
        </p:nvSpPr>
        <p:spPr>
          <a:xfrm rot="16200000">
            <a:off x="9671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4" name="Gráfico 33" descr="Engrenagem com preenchimento sólido">
            <a:extLst>
              <a:ext uri="{FF2B5EF4-FFF2-40B4-BE49-F238E27FC236}">
                <a16:creationId xmlns:a16="http://schemas.microsoft.com/office/drawing/2014/main" id="{B97CA2F0-850D-6A45-4C24-1225C5E834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00800" y="3200400"/>
            <a:ext cx="489600" cy="489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F211568-68E2-45EE-A03A-CAE3DA956673}"/>
              </a:ext>
            </a:extLst>
          </p:cNvPr>
          <p:cNvSpPr/>
          <p:nvPr/>
        </p:nvSpPr>
        <p:spPr>
          <a:xfrm>
            <a:off x="-21773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60DE7E-F16F-5EED-5C3C-AE3ED4EFD806}"/>
              </a:ext>
            </a:extLst>
          </p:cNvPr>
          <p:cNvSpPr txBox="1"/>
          <p:nvPr/>
        </p:nvSpPr>
        <p:spPr>
          <a:xfrm>
            <a:off x="337455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53653853-100C-5046-98D4-D0109F1A8D03}"/>
              </a:ext>
            </a:extLst>
          </p:cNvPr>
          <p:cNvCxnSpPr/>
          <p:nvPr/>
        </p:nvCxnSpPr>
        <p:spPr>
          <a:xfrm>
            <a:off x="55517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 descr="Ironhack - All Iron">
            <a:extLst>
              <a:ext uri="{FF2B5EF4-FFF2-40B4-BE49-F238E27FC236}">
                <a16:creationId xmlns:a16="http://schemas.microsoft.com/office/drawing/2014/main" id="{AA6D5EC7-FB0E-5CF6-FAC2-2C23CCE5E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053688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4AF64DFF-6B9D-1735-2205-7AC39DDE132B}"/>
              </a:ext>
            </a:extLst>
          </p:cNvPr>
          <p:cNvSpPr txBox="1"/>
          <p:nvPr/>
        </p:nvSpPr>
        <p:spPr>
          <a:xfrm>
            <a:off x="8937168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9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1552191-4794-6F89-6F70-635A31D9ABD6}"/>
              </a:ext>
            </a:extLst>
          </p:cNvPr>
          <p:cNvSpPr txBox="1"/>
          <p:nvPr/>
        </p:nvSpPr>
        <p:spPr>
          <a:xfrm>
            <a:off x="1057274" y="496800"/>
            <a:ext cx="79914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86C2"/>
                </a:solidFill>
              </a:rPr>
              <a:t>Alarm sounds when security guard falls asleep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27" name="security_pedro_final">
            <a:hlinkClick r:id="" action="ppaction://media"/>
            <a:extLst>
              <a:ext uri="{FF2B5EF4-FFF2-40B4-BE49-F238E27FC236}">
                <a16:creationId xmlns:a16="http://schemas.microsoft.com/office/drawing/2014/main" id="{776BF72E-3FFE-A23A-8505-FC8C0F1B3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54800" y="1166400"/>
            <a:ext cx="3690000" cy="4428000"/>
          </a:xfrm>
          <a:prstGeom prst="rect">
            <a:avLst/>
          </a:prstGeom>
        </p:spPr>
      </p:pic>
      <p:pic>
        <p:nvPicPr>
          <p:cNvPr id="28" name="security_joao">
            <a:hlinkClick r:id="" action="ppaction://media"/>
            <a:extLst>
              <a:ext uri="{FF2B5EF4-FFF2-40B4-BE49-F238E27FC236}">
                <a16:creationId xmlns:a16="http://schemas.microsoft.com/office/drawing/2014/main" id="{BDDB9B64-645E-5D35-6F53-44B306290F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353200" y="1166400"/>
            <a:ext cx="3690000" cy="44280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8566A504-EA6D-403A-20A5-E27C468E9CFA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07E2D8F1-7146-3911-1612-936980406894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AABF929-B449-278A-1DE8-01D763FD5306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8" name="Gráfico 37" descr="Lâmpada e engrenagem com preenchimento sólido">
            <a:extLst>
              <a:ext uri="{FF2B5EF4-FFF2-40B4-BE49-F238E27FC236}">
                <a16:creationId xmlns:a16="http://schemas.microsoft.com/office/drawing/2014/main" id="{9102B359-36D8-B9D4-693B-3397197B7D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2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99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7C3A6DB-A672-EB53-6D74-273D82C6B152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C8FBAA7-5D6F-9FDF-7F2C-E671A1D0F661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34174A-710F-92DF-C1BC-21A6B7EADA59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0" name="Gráfico 9" descr="Professor com preenchimento sólido">
            <a:extLst>
              <a:ext uri="{FF2B5EF4-FFF2-40B4-BE49-F238E27FC236}">
                <a16:creationId xmlns:a16="http://schemas.microsoft.com/office/drawing/2014/main" id="{5850BA97-49C1-9D5C-9349-7DE69E63A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0D59F8-84AE-0E97-823B-40A175A4120B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3B3E41-4D1E-AEA0-BC20-220AA7FC919C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DF8189-0EC5-6199-C3D3-05791E8E8504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4" name="Gráfico 13" descr="Apresentação com lista de verificação com preenchimento sólido">
            <a:extLst>
              <a:ext uri="{FF2B5EF4-FFF2-40B4-BE49-F238E27FC236}">
                <a16:creationId xmlns:a16="http://schemas.microsoft.com/office/drawing/2014/main" id="{BAC7D984-386E-EB6B-362B-C04D5D4C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FBF7-73F0-A0AC-32C2-392E34C45E49}"/>
              </a:ext>
            </a:extLst>
          </p:cNvPr>
          <p:cNvSpPr/>
          <p:nvPr/>
        </p:nvSpPr>
        <p:spPr>
          <a:xfrm>
            <a:off x="10390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F720043-A0FE-8842-A551-6F29762CFD35}"/>
              </a:ext>
            </a:extLst>
          </p:cNvPr>
          <p:cNvSpPr/>
          <p:nvPr/>
        </p:nvSpPr>
        <p:spPr>
          <a:xfrm>
            <a:off x="106229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23593E-DA09-1E55-8B82-0F7E86ABCCC5}"/>
              </a:ext>
            </a:extLst>
          </p:cNvPr>
          <p:cNvSpPr txBox="1"/>
          <p:nvPr/>
        </p:nvSpPr>
        <p:spPr>
          <a:xfrm rot="16200000">
            <a:off x="103544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8" name="Gráfico 17" descr="Círculos com setas com preenchimento sólido">
            <a:extLst>
              <a:ext uri="{FF2B5EF4-FFF2-40B4-BE49-F238E27FC236}">
                <a16:creationId xmlns:a16="http://schemas.microsoft.com/office/drawing/2014/main" id="{7C61A8E2-97E5-AAA7-291C-40C3EDAA7F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681200" y="3200401"/>
            <a:ext cx="488372" cy="488372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25A9BD8-DAEF-DC85-1C07-3B3D3CE038D2}"/>
              </a:ext>
            </a:extLst>
          </p:cNvPr>
          <p:cNvSpPr/>
          <p:nvPr/>
        </p:nvSpPr>
        <p:spPr>
          <a:xfrm>
            <a:off x="6984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94AABB6-E701-62E4-28CA-1B2674EDA4EB}"/>
              </a:ext>
            </a:extLst>
          </p:cNvPr>
          <p:cNvSpPr/>
          <p:nvPr/>
        </p:nvSpPr>
        <p:spPr>
          <a:xfrm>
            <a:off x="10285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281607C-5BD0-0A85-3CC6-C4CD15136828}"/>
              </a:ext>
            </a:extLst>
          </p:cNvPr>
          <p:cNvSpPr txBox="1"/>
          <p:nvPr/>
        </p:nvSpPr>
        <p:spPr>
          <a:xfrm rot="16200000">
            <a:off x="10013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22" name="Gráfico 21" descr="Investigação com preenchimento sólido">
            <a:extLst>
              <a:ext uri="{FF2B5EF4-FFF2-40B4-BE49-F238E27FC236}">
                <a16:creationId xmlns:a16="http://schemas.microsoft.com/office/drawing/2014/main" id="{FCAF701D-27FF-010A-715C-99F87E5168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339200" y="3200400"/>
            <a:ext cx="489600" cy="4896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1D491E6A-5651-46C4-A3CB-AC548FCE04DF}"/>
              </a:ext>
            </a:extLst>
          </p:cNvPr>
          <p:cNvSpPr/>
          <p:nvPr/>
        </p:nvSpPr>
        <p:spPr>
          <a:xfrm>
            <a:off x="3564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D313719D-7D4A-A222-CBD7-A5810076B684}"/>
              </a:ext>
            </a:extLst>
          </p:cNvPr>
          <p:cNvSpPr/>
          <p:nvPr/>
        </p:nvSpPr>
        <p:spPr>
          <a:xfrm>
            <a:off x="993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E47254-80B2-D1F1-5E98-B98891786366}"/>
              </a:ext>
            </a:extLst>
          </p:cNvPr>
          <p:cNvSpPr txBox="1"/>
          <p:nvPr/>
        </p:nvSpPr>
        <p:spPr>
          <a:xfrm rot="16200000">
            <a:off x="9671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4" name="Gráfico 33" descr="Engrenagem com preenchimento sólido">
            <a:extLst>
              <a:ext uri="{FF2B5EF4-FFF2-40B4-BE49-F238E27FC236}">
                <a16:creationId xmlns:a16="http://schemas.microsoft.com/office/drawing/2014/main" id="{B97CA2F0-850D-6A45-4C24-1225C5E834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00800" y="3200400"/>
            <a:ext cx="489600" cy="489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F211568-68E2-45EE-A03A-CAE3DA956673}"/>
              </a:ext>
            </a:extLst>
          </p:cNvPr>
          <p:cNvSpPr/>
          <p:nvPr/>
        </p:nvSpPr>
        <p:spPr>
          <a:xfrm>
            <a:off x="-21773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60DE7E-F16F-5EED-5C3C-AE3ED4EFD806}"/>
              </a:ext>
            </a:extLst>
          </p:cNvPr>
          <p:cNvSpPr txBox="1"/>
          <p:nvPr/>
        </p:nvSpPr>
        <p:spPr>
          <a:xfrm>
            <a:off x="337455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53653853-100C-5046-98D4-D0109F1A8D03}"/>
              </a:ext>
            </a:extLst>
          </p:cNvPr>
          <p:cNvCxnSpPr/>
          <p:nvPr/>
        </p:nvCxnSpPr>
        <p:spPr>
          <a:xfrm>
            <a:off x="55517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 descr="Ironhack - All Iron">
            <a:extLst>
              <a:ext uri="{FF2B5EF4-FFF2-40B4-BE49-F238E27FC236}">
                <a16:creationId xmlns:a16="http://schemas.microsoft.com/office/drawing/2014/main" id="{AA6D5EC7-FB0E-5CF6-FAC2-2C23CCE5E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053688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river_diana_final">
            <a:hlinkClick r:id="" action="ppaction://media"/>
            <a:extLst>
              <a:ext uri="{FF2B5EF4-FFF2-40B4-BE49-F238E27FC236}">
                <a16:creationId xmlns:a16="http://schemas.microsoft.com/office/drawing/2014/main" id="{0554B00F-2359-5813-0546-5D9F25BE0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54800" y="1166400"/>
            <a:ext cx="3690000" cy="4428000"/>
          </a:xfrm>
          <a:prstGeom prst="rect">
            <a:avLst/>
          </a:prstGeom>
        </p:spPr>
      </p:pic>
      <p:pic>
        <p:nvPicPr>
          <p:cNvPr id="6" name="driver_joao">
            <a:hlinkClick r:id="" action="ppaction://media"/>
            <a:extLst>
              <a:ext uri="{FF2B5EF4-FFF2-40B4-BE49-F238E27FC236}">
                <a16:creationId xmlns:a16="http://schemas.microsoft.com/office/drawing/2014/main" id="{5F0BFB05-3364-1E54-013A-9BB0AE8049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353200" y="1166400"/>
            <a:ext cx="3690000" cy="44280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3A0285D7-D79A-69DD-09A9-306D8FA0DA43}"/>
              </a:ext>
            </a:extLst>
          </p:cNvPr>
          <p:cNvSpPr txBox="1"/>
          <p:nvPr/>
        </p:nvSpPr>
        <p:spPr>
          <a:xfrm>
            <a:off x="8937168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10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DD1D4A3-65AB-5CC6-2BFF-C1D3FA249DF2}"/>
              </a:ext>
            </a:extLst>
          </p:cNvPr>
          <p:cNvSpPr txBox="1"/>
          <p:nvPr/>
        </p:nvSpPr>
        <p:spPr>
          <a:xfrm>
            <a:off x="1047750" y="496800"/>
            <a:ext cx="8001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86C2"/>
                </a:solidFill>
              </a:rPr>
              <a:t>Vehicle stops when driver passes out</a:t>
            </a:r>
            <a:endParaRPr lang="pt-PT" sz="1700" b="1" dirty="0">
              <a:solidFill>
                <a:srgbClr val="0086C2"/>
              </a:solidFill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566A504-EA6D-403A-20A5-E27C468E9CFA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07E2D8F1-7146-3911-1612-936980406894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AABF929-B449-278A-1DE8-01D763FD5306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8" name="Gráfico 37" descr="Lâmpada e engrenagem com preenchimento sólido">
            <a:extLst>
              <a:ext uri="{FF2B5EF4-FFF2-40B4-BE49-F238E27FC236}">
                <a16:creationId xmlns:a16="http://schemas.microsoft.com/office/drawing/2014/main" id="{9102B359-36D8-B9D4-693B-3397197B7D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D53E5378-CC80-6A8F-9B1A-047FAD29893A}"/>
              </a:ext>
            </a:extLst>
          </p:cNvPr>
          <p:cNvSpPr/>
          <p:nvPr/>
        </p:nvSpPr>
        <p:spPr>
          <a:xfrm>
            <a:off x="-105264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3D63B4E9-532C-B218-2ABB-2A451DBCE797}"/>
              </a:ext>
            </a:extLst>
          </p:cNvPr>
          <p:cNvCxnSpPr/>
          <p:nvPr/>
        </p:nvCxnSpPr>
        <p:spPr>
          <a:xfrm>
            <a:off x="-994320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353ACAD-405F-0700-47A2-77B1F98E32D4}"/>
              </a:ext>
            </a:extLst>
          </p:cNvPr>
          <p:cNvSpPr txBox="1"/>
          <p:nvPr/>
        </p:nvSpPr>
        <p:spPr>
          <a:xfrm>
            <a:off x="-1558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11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B6BB9B0-5D32-4792-182F-5FFAA3722A35}"/>
              </a:ext>
            </a:extLst>
          </p:cNvPr>
          <p:cNvSpPr txBox="1"/>
          <p:nvPr/>
        </p:nvSpPr>
        <p:spPr>
          <a:xfrm>
            <a:off x="-101592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A6E71C6-4830-F340-6378-EC2BE1ED35E7}"/>
              </a:ext>
            </a:extLst>
          </p:cNvPr>
          <p:cNvSpPr txBox="1"/>
          <p:nvPr/>
        </p:nvSpPr>
        <p:spPr>
          <a:xfrm>
            <a:off x="-97956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Synthesis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39" name="Picture 10" descr="Ironhack - All Iron">
            <a:extLst>
              <a:ext uri="{FF2B5EF4-FFF2-40B4-BE49-F238E27FC236}">
                <a16:creationId xmlns:a16="http://schemas.microsoft.com/office/drawing/2014/main" id="{A625E5F5-7A23-7787-2FE0-C56B59D1B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145080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31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98C40D-F81C-82FD-B163-2571D16F21B4}"/>
              </a:ext>
            </a:extLst>
          </p:cNvPr>
          <p:cNvSpPr txBox="1"/>
          <p:nvPr/>
        </p:nvSpPr>
        <p:spPr>
          <a:xfrm>
            <a:off x="3138413" y="1983911"/>
            <a:ext cx="7997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 err="1"/>
              <a:t>Unconsciousness</a:t>
            </a:r>
            <a:r>
              <a:rPr lang="pt-PT" sz="3600" b="1" dirty="0"/>
              <a:t> </a:t>
            </a:r>
            <a:r>
              <a:rPr lang="pt-PT" sz="3600" b="1" dirty="0" err="1"/>
              <a:t>detection</a:t>
            </a:r>
            <a:endParaRPr lang="pt-PT" sz="3600" b="1" dirty="0"/>
          </a:p>
          <a:p>
            <a:pPr algn="ctr"/>
            <a:endParaRPr lang="pt-PT" sz="2400" b="1" dirty="0"/>
          </a:p>
          <a:p>
            <a:pPr algn="ctr">
              <a:tabLst>
                <a:tab pos="714375" algn="l"/>
                <a:tab pos="2690813" algn="l"/>
                <a:tab pos="5108575" algn="l"/>
              </a:tabLst>
            </a:pPr>
            <a:r>
              <a:rPr lang="pt-PT" sz="2400" dirty="0" err="1"/>
              <a:t>Application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artificial </a:t>
            </a:r>
            <a:r>
              <a:rPr lang="pt-PT" sz="2400" dirty="0" err="1"/>
              <a:t>intelligence</a:t>
            </a:r>
            <a:r>
              <a:rPr lang="pt-PT" sz="2400" dirty="0"/>
              <a:t> in </a:t>
            </a:r>
            <a:r>
              <a:rPr lang="pt-PT" sz="2400" dirty="0" err="1"/>
              <a:t>image</a:t>
            </a:r>
            <a:r>
              <a:rPr lang="pt-PT" sz="2400" dirty="0"/>
              <a:t> </a:t>
            </a:r>
            <a:r>
              <a:rPr lang="pt-PT" sz="2400" dirty="0" err="1"/>
              <a:t>recognition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classification</a:t>
            </a:r>
            <a:endParaRPr lang="pt-PT" sz="2400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3BD4006-F9D9-105A-E5F4-142788EB0D02}"/>
              </a:ext>
            </a:extLst>
          </p:cNvPr>
          <p:cNvSpPr/>
          <p:nvPr/>
        </p:nvSpPr>
        <p:spPr>
          <a:xfrm>
            <a:off x="2960913" y="250371"/>
            <a:ext cx="8034465" cy="423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7C3A6DB-A672-EB53-6D74-273D82C6B152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C8FBAA7-5D6F-9FDF-7F2C-E671A1D0F661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34174A-710F-92DF-C1BC-21A6B7EADA59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0" name="Gráfico 9" descr="Professor com preenchimento sólido">
            <a:extLst>
              <a:ext uri="{FF2B5EF4-FFF2-40B4-BE49-F238E27FC236}">
                <a16:creationId xmlns:a16="http://schemas.microsoft.com/office/drawing/2014/main" id="{5850BA97-49C1-9D5C-9349-7DE69E63A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0D59F8-84AE-0E97-823B-40A175A4120B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3B3E41-4D1E-AEA0-BC20-220AA7FC919C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DF8189-0EC5-6199-C3D3-05791E8E8504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4" name="Gráfico 13" descr="Apresentação com lista de verificação com preenchimento sólido">
            <a:extLst>
              <a:ext uri="{FF2B5EF4-FFF2-40B4-BE49-F238E27FC236}">
                <a16:creationId xmlns:a16="http://schemas.microsoft.com/office/drawing/2014/main" id="{BAC7D984-386E-EB6B-362B-C04D5D4CC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FBF7-73F0-A0AC-32C2-392E34C45E49}"/>
              </a:ext>
            </a:extLst>
          </p:cNvPr>
          <p:cNvSpPr/>
          <p:nvPr/>
        </p:nvSpPr>
        <p:spPr>
          <a:xfrm>
            <a:off x="10390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F720043-A0FE-8842-A551-6F29762CFD35}"/>
              </a:ext>
            </a:extLst>
          </p:cNvPr>
          <p:cNvSpPr/>
          <p:nvPr/>
        </p:nvSpPr>
        <p:spPr>
          <a:xfrm>
            <a:off x="106229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23593E-DA09-1E55-8B82-0F7E86ABCCC5}"/>
              </a:ext>
            </a:extLst>
          </p:cNvPr>
          <p:cNvSpPr txBox="1"/>
          <p:nvPr/>
        </p:nvSpPr>
        <p:spPr>
          <a:xfrm rot="16200000">
            <a:off x="103544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8" name="Gráfico 17" descr="Círculos com setas com preenchimento sólido">
            <a:extLst>
              <a:ext uri="{FF2B5EF4-FFF2-40B4-BE49-F238E27FC236}">
                <a16:creationId xmlns:a16="http://schemas.microsoft.com/office/drawing/2014/main" id="{7C61A8E2-97E5-AAA7-291C-40C3EDAA7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681200" y="3200401"/>
            <a:ext cx="488372" cy="488372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25A9BD8-DAEF-DC85-1C07-3B3D3CE038D2}"/>
              </a:ext>
            </a:extLst>
          </p:cNvPr>
          <p:cNvSpPr/>
          <p:nvPr/>
        </p:nvSpPr>
        <p:spPr>
          <a:xfrm>
            <a:off x="6984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94AABB6-E701-62E4-28CA-1B2674EDA4EB}"/>
              </a:ext>
            </a:extLst>
          </p:cNvPr>
          <p:cNvSpPr/>
          <p:nvPr/>
        </p:nvSpPr>
        <p:spPr>
          <a:xfrm>
            <a:off x="10285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281607C-5BD0-0A85-3CC6-C4CD15136828}"/>
              </a:ext>
            </a:extLst>
          </p:cNvPr>
          <p:cNvSpPr txBox="1"/>
          <p:nvPr/>
        </p:nvSpPr>
        <p:spPr>
          <a:xfrm rot="16200000">
            <a:off x="10013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22" name="Gráfico 21" descr="Investigação com preenchimento sólido">
            <a:extLst>
              <a:ext uri="{FF2B5EF4-FFF2-40B4-BE49-F238E27FC236}">
                <a16:creationId xmlns:a16="http://schemas.microsoft.com/office/drawing/2014/main" id="{FCAF701D-27FF-010A-715C-99F87E516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0339200" y="3200400"/>
            <a:ext cx="489600" cy="4896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1D491E6A-5651-46C4-A3CB-AC548FCE04DF}"/>
              </a:ext>
            </a:extLst>
          </p:cNvPr>
          <p:cNvSpPr/>
          <p:nvPr/>
        </p:nvSpPr>
        <p:spPr>
          <a:xfrm>
            <a:off x="3564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D313719D-7D4A-A222-CBD7-A5810076B684}"/>
              </a:ext>
            </a:extLst>
          </p:cNvPr>
          <p:cNvSpPr/>
          <p:nvPr/>
        </p:nvSpPr>
        <p:spPr>
          <a:xfrm>
            <a:off x="993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E47254-80B2-D1F1-5E98-B98891786366}"/>
              </a:ext>
            </a:extLst>
          </p:cNvPr>
          <p:cNvSpPr txBox="1"/>
          <p:nvPr/>
        </p:nvSpPr>
        <p:spPr>
          <a:xfrm rot="16200000">
            <a:off x="9671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4" name="Gráfico 33" descr="Engrenagem com preenchimento sólido">
            <a:extLst>
              <a:ext uri="{FF2B5EF4-FFF2-40B4-BE49-F238E27FC236}">
                <a16:creationId xmlns:a16="http://schemas.microsoft.com/office/drawing/2014/main" id="{B97CA2F0-850D-6A45-4C24-1225C5E83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0800" y="3200400"/>
            <a:ext cx="489600" cy="489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F211568-68E2-45EE-A03A-CAE3DA956673}"/>
              </a:ext>
            </a:extLst>
          </p:cNvPr>
          <p:cNvSpPr/>
          <p:nvPr/>
        </p:nvSpPr>
        <p:spPr>
          <a:xfrm>
            <a:off x="-21773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03FD85-D124-FF19-6A62-0787968E0EB4}"/>
              </a:ext>
            </a:extLst>
          </p:cNvPr>
          <p:cNvSpPr txBox="1"/>
          <p:nvPr/>
        </p:nvSpPr>
        <p:spPr>
          <a:xfrm>
            <a:off x="8937168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10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60DE7E-F16F-5EED-5C3C-AE3ED4EFD806}"/>
              </a:ext>
            </a:extLst>
          </p:cNvPr>
          <p:cNvSpPr txBox="1"/>
          <p:nvPr/>
        </p:nvSpPr>
        <p:spPr>
          <a:xfrm>
            <a:off x="337455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53653853-100C-5046-98D4-D0109F1A8D03}"/>
              </a:ext>
            </a:extLst>
          </p:cNvPr>
          <p:cNvCxnSpPr/>
          <p:nvPr/>
        </p:nvCxnSpPr>
        <p:spPr>
          <a:xfrm>
            <a:off x="55517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 descr="Ironhack - All Iron">
            <a:extLst>
              <a:ext uri="{FF2B5EF4-FFF2-40B4-BE49-F238E27FC236}">
                <a16:creationId xmlns:a16="http://schemas.microsoft.com/office/drawing/2014/main" id="{AA6D5EC7-FB0E-5CF6-FAC2-2C23CCE5E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053688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73838B57-4E9A-D0B0-8AE9-5207360F83FC}"/>
              </a:ext>
            </a:extLst>
          </p:cNvPr>
          <p:cNvSpPr txBox="1"/>
          <p:nvPr/>
        </p:nvSpPr>
        <p:spPr>
          <a:xfrm>
            <a:off x="1047750" y="496800"/>
            <a:ext cx="8001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86C2"/>
                </a:solidFill>
              </a:rPr>
              <a:t>Vehicle stops when driver passes out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5644DCAC-C097-7348-6D19-325E094A61B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6553" r="26589"/>
          <a:stretch/>
        </p:blipFill>
        <p:spPr>
          <a:xfrm>
            <a:off x="1054800" y="1166400"/>
            <a:ext cx="3688598" cy="442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54D5468-E3C3-46AA-6844-FC2EED6087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75" r="26565"/>
          <a:stretch/>
        </p:blipFill>
        <p:spPr>
          <a:xfrm>
            <a:off x="5353200" y="1166400"/>
            <a:ext cx="3688773" cy="442800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7B0F7F5A-E54B-D10C-44D5-DF1002239C49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572D0E1B-7430-DFC6-4F81-5CD2DBFD42C7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75C62D-C9BA-1F8D-E9B5-FA4A1AC7E632}"/>
              </a:ext>
            </a:extLst>
          </p:cNvPr>
          <p:cNvSpPr txBox="1"/>
          <p:nvPr/>
        </p:nvSpPr>
        <p:spPr>
          <a:xfrm rot="16200000">
            <a:off x="-824400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28" name="Gráfico 27" descr="Lâmpada e engrenagem com preenchimento sólido">
            <a:extLst>
              <a:ext uri="{FF2B5EF4-FFF2-40B4-BE49-F238E27FC236}">
                <a16:creationId xmlns:a16="http://schemas.microsoft.com/office/drawing/2014/main" id="{3C974161-2728-3B23-1F70-FD63058173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E3D1705E-092B-A3E3-C636-BA7695E38104}"/>
              </a:ext>
            </a:extLst>
          </p:cNvPr>
          <p:cNvSpPr/>
          <p:nvPr/>
        </p:nvSpPr>
        <p:spPr>
          <a:xfrm>
            <a:off x="-105264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9B73B07F-8B10-5989-3FE5-FE02951EA88B}"/>
              </a:ext>
            </a:extLst>
          </p:cNvPr>
          <p:cNvCxnSpPr/>
          <p:nvPr/>
        </p:nvCxnSpPr>
        <p:spPr>
          <a:xfrm>
            <a:off x="-994320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45EC64B-6F30-0070-D509-7C6E5E142935}"/>
              </a:ext>
            </a:extLst>
          </p:cNvPr>
          <p:cNvSpPr txBox="1"/>
          <p:nvPr/>
        </p:nvSpPr>
        <p:spPr>
          <a:xfrm>
            <a:off x="-1558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11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24194A0-DA7B-6805-CEEF-7FBCF3874BE4}"/>
              </a:ext>
            </a:extLst>
          </p:cNvPr>
          <p:cNvSpPr txBox="1"/>
          <p:nvPr/>
        </p:nvSpPr>
        <p:spPr>
          <a:xfrm>
            <a:off x="-101592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8CBBE8C-3CB3-2567-4A45-E615D2B11024}"/>
              </a:ext>
            </a:extLst>
          </p:cNvPr>
          <p:cNvSpPr txBox="1"/>
          <p:nvPr/>
        </p:nvSpPr>
        <p:spPr>
          <a:xfrm>
            <a:off x="-97956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Synthesis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47" name="Picture 10" descr="Ironhack - All Iron">
            <a:extLst>
              <a:ext uri="{FF2B5EF4-FFF2-40B4-BE49-F238E27FC236}">
                <a16:creationId xmlns:a16="http://schemas.microsoft.com/office/drawing/2014/main" id="{82EB2135-9F89-F88F-1029-C3ACAFF97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145080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60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0" descr="Ironhack - All Iron">
            <a:extLst>
              <a:ext uri="{FF2B5EF4-FFF2-40B4-BE49-F238E27FC236}">
                <a16:creationId xmlns:a16="http://schemas.microsoft.com/office/drawing/2014/main" id="{854AA1BA-6862-7A70-D5B9-7D646A00F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6549648" y="4705350"/>
            <a:ext cx="1143000" cy="12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9C4740DE-29BA-F920-7EC0-D6D3EF79C290}"/>
              </a:ext>
            </a:extLst>
          </p:cNvPr>
          <p:cNvSpPr txBox="1"/>
          <p:nvPr/>
        </p:nvSpPr>
        <p:spPr>
          <a:xfrm>
            <a:off x="3138413" y="1983911"/>
            <a:ext cx="7997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 err="1"/>
              <a:t>Unconsciousness</a:t>
            </a:r>
            <a:r>
              <a:rPr lang="pt-PT" sz="3600" b="1" dirty="0"/>
              <a:t> </a:t>
            </a:r>
            <a:r>
              <a:rPr lang="pt-PT" sz="3600" b="1" dirty="0" err="1"/>
              <a:t>detection</a:t>
            </a:r>
            <a:endParaRPr lang="pt-PT" sz="3600" b="1" dirty="0"/>
          </a:p>
          <a:p>
            <a:pPr algn="ctr"/>
            <a:endParaRPr lang="pt-PT" sz="2400" b="1" dirty="0"/>
          </a:p>
          <a:p>
            <a:pPr algn="ctr">
              <a:tabLst>
                <a:tab pos="714375" algn="l"/>
                <a:tab pos="2690813" algn="l"/>
                <a:tab pos="5108575" algn="l"/>
              </a:tabLst>
            </a:pPr>
            <a:r>
              <a:rPr lang="pt-PT" sz="2400" dirty="0" err="1"/>
              <a:t>Application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artificial </a:t>
            </a:r>
            <a:r>
              <a:rPr lang="pt-PT" sz="2400" dirty="0" err="1"/>
              <a:t>intelligence</a:t>
            </a:r>
            <a:r>
              <a:rPr lang="pt-PT" sz="2400" dirty="0"/>
              <a:t> in </a:t>
            </a:r>
            <a:r>
              <a:rPr lang="pt-PT" sz="2400" dirty="0" err="1"/>
              <a:t>image</a:t>
            </a:r>
            <a:r>
              <a:rPr lang="pt-PT" sz="2400" dirty="0"/>
              <a:t> </a:t>
            </a:r>
            <a:r>
              <a:rPr lang="pt-PT" sz="2400" dirty="0" err="1"/>
              <a:t>recognition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classification</a:t>
            </a:r>
            <a:endParaRPr lang="pt-PT" sz="2400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0CC47576-6CD5-405F-EAF4-5C1919FC5A34}"/>
              </a:ext>
            </a:extLst>
          </p:cNvPr>
          <p:cNvSpPr/>
          <p:nvPr/>
        </p:nvSpPr>
        <p:spPr>
          <a:xfrm>
            <a:off x="2960913" y="250371"/>
            <a:ext cx="8034465" cy="423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1DCEDDA-AEB0-0C66-1664-4EE90332A5CF}"/>
              </a:ext>
            </a:extLst>
          </p:cNvPr>
          <p:cNvSpPr txBox="1"/>
          <p:nvPr/>
        </p:nvSpPr>
        <p:spPr>
          <a:xfrm>
            <a:off x="2247421" y="6238800"/>
            <a:ext cx="9750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60688" algn="l"/>
                <a:tab pos="5108575" algn="l"/>
              </a:tabLst>
            </a:pPr>
            <a:r>
              <a:rPr lang="pt-PT" sz="1600" b="1" dirty="0" err="1">
                <a:solidFill>
                  <a:srgbClr val="46555F"/>
                </a:solidFill>
              </a:rPr>
              <a:t>March</a:t>
            </a:r>
            <a:r>
              <a:rPr lang="pt-PT" sz="1600" b="1" dirty="0">
                <a:solidFill>
                  <a:srgbClr val="46555F"/>
                </a:solidFill>
              </a:rPr>
              <a:t> 2024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EBF19832-EE34-16B5-FEB8-C853DB7A2459}"/>
              </a:ext>
            </a:extLst>
          </p:cNvPr>
          <p:cNvSpPr txBox="1"/>
          <p:nvPr/>
        </p:nvSpPr>
        <p:spPr>
          <a:xfrm>
            <a:off x="2217600" y="2592000"/>
            <a:ext cx="9750287" cy="70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b="1" dirty="0" err="1"/>
              <a:t>Thank</a:t>
            </a:r>
            <a:r>
              <a:rPr lang="pt-PT" sz="4000" b="1" dirty="0"/>
              <a:t> </a:t>
            </a:r>
            <a:r>
              <a:rPr lang="pt-PT" sz="4000" b="1" dirty="0" err="1"/>
              <a:t>you</a:t>
            </a:r>
            <a:r>
              <a:rPr lang="pt-PT" sz="4000" b="1" dirty="0"/>
              <a:t>!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7C3A6DB-A672-EB53-6D74-273D82C6B152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C8FBAA7-5D6F-9FDF-7F2C-E671A1D0F661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34174A-710F-92DF-C1BC-21A6B7EADA59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0" name="Gráfico 9" descr="Professor com preenchimento sólido">
            <a:extLst>
              <a:ext uri="{FF2B5EF4-FFF2-40B4-BE49-F238E27FC236}">
                <a16:creationId xmlns:a16="http://schemas.microsoft.com/office/drawing/2014/main" id="{5850BA97-49C1-9D5C-9349-7DE69E63A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0D59F8-84AE-0E97-823B-40A175A4120B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3B3E41-4D1E-AEA0-BC20-220AA7FC919C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DF8189-0EC5-6199-C3D3-05791E8E8504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4" name="Gráfico 13" descr="Apresentação com lista de verificação com preenchimento sólido">
            <a:extLst>
              <a:ext uri="{FF2B5EF4-FFF2-40B4-BE49-F238E27FC236}">
                <a16:creationId xmlns:a16="http://schemas.microsoft.com/office/drawing/2014/main" id="{BAC7D984-386E-EB6B-362B-C04D5D4CC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FBF7-73F0-A0AC-32C2-392E34C45E49}"/>
              </a:ext>
            </a:extLst>
          </p:cNvPr>
          <p:cNvSpPr/>
          <p:nvPr/>
        </p:nvSpPr>
        <p:spPr>
          <a:xfrm>
            <a:off x="10390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F720043-A0FE-8842-A551-6F29762CFD35}"/>
              </a:ext>
            </a:extLst>
          </p:cNvPr>
          <p:cNvSpPr/>
          <p:nvPr/>
        </p:nvSpPr>
        <p:spPr>
          <a:xfrm>
            <a:off x="106229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23593E-DA09-1E55-8B82-0F7E86ABCCC5}"/>
              </a:ext>
            </a:extLst>
          </p:cNvPr>
          <p:cNvSpPr txBox="1"/>
          <p:nvPr/>
        </p:nvSpPr>
        <p:spPr>
          <a:xfrm rot="16200000">
            <a:off x="103544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8" name="Gráfico 17" descr="Círculos com setas com preenchimento sólido">
            <a:extLst>
              <a:ext uri="{FF2B5EF4-FFF2-40B4-BE49-F238E27FC236}">
                <a16:creationId xmlns:a16="http://schemas.microsoft.com/office/drawing/2014/main" id="{7C61A8E2-97E5-AAA7-291C-40C3EDAA7F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681200" y="3200401"/>
            <a:ext cx="488372" cy="488372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25A9BD8-DAEF-DC85-1C07-3B3D3CE038D2}"/>
              </a:ext>
            </a:extLst>
          </p:cNvPr>
          <p:cNvSpPr/>
          <p:nvPr/>
        </p:nvSpPr>
        <p:spPr>
          <a:xfrm>
            <a:off x="6984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94AABB6-E701-62E4-28CA-1B2674EDA4EB}"/>
              </a:ext>
            </a:extLst>
          </p:cNvPr>
          <p:cNvSpPr/>
          <p:nvPr/>
        </p:nvSpPr>
        <p:spPr>
          <a:xfrm>
            <a:off x="10285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281607C-5BD0-0A85-3CC6-C4CD15136828}"/>
              </a:ext>
            </a:extLst>
          </p:cNvPr>
          <p:cNvSpPr txBox="1"/>
          <p:nvPr/>
        </p:nvSpPr>
        <p:spPr>
          <a:xfrm rot="16200000">
            <a:off x="10013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22" name="Gráfico 21" descr="Investigação com preenchimento sólido">
            <a:extLst>
              <a:ext uri="{FF2B5EF4-FFF2-40B4-BE49-F238E27FC236}">
                <a16:creationId xmlns:a16="http://schemas.microsoft.com/office/drawing/2014/main" id="{FCAF701D-27FF-010A-715C-99F87E5168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339200" y="3200400"/>
            <a:ext cx="489600" cy="4896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1D491E6A-5651-46C4-A3CB-AC548FCE04DF}"/>
              </a:ext>
            </a:extLst>
          </p:cNvPr>
          <p:cNvSpPr/>
          <p:nvPr/>
        </p:nvSpPr>
        <p:spPr>
          <a:xfrm>
            <a:off x="3564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D313719D-7D4A-A222-CBD7-A5810076B684}"/>
              </a:ext>
            </a:extLst>
          </p:cNvPr>
          <p:cNvSpPr/>
          <p:nvPr/>
        </p:nvSpPr>
        <p:spPr>
          <a:xfrm>
            <a:off x="993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E47254-80B2-D1F1-5E98-B98891786366}"/>
              </a:ext>
            </a:extLst>
          </p:cNvPr>
          <p:cNvSpPr txBox="1"/>
          <p:nvPr/>
        </p:nvSpPr>
        <p:spPr>
          <a:xfrm rot="16200000">
            <a:off x="9671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4" name="Gráfico 33" descr="Engrenagem com preenchimento sólido">
            <a:extLst>
              <a:ext uri="{FF2B5EF4-FFF2-40B4-BE49-F238E27FC236}">
                <a16:creationId xmlns:a16="http://schemas.microsoft.com/office/drawing/2014/main" id="{B97CA2F0-850D-6A45-4C24-1225C5E834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00800" y="3200400"/>
            <a:ext cx="489600" cy="489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F211568-68E2-45EE-A03A-CAE3DA956673}"/>
              </a:ext>
            </a:extLst>
          </p:cNvPr>
          <p:cNvSpPr/>
          <p:nvPr/>
        </p:nvSpPr>
        <p:spPr>
          <a:xfrm>
            <a:off x="-21773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03FD85-D124-FF19-6A62-0787968E0EB4}"/>
              </a:ext>
            </a:extLst>
          </p:cNvPr>
          <p:cNvSpPr txBox="1"/>
          <p:nvPr/>
        </p:nvSpPr>
        <p:spPr>
          <a:xfrm>
            <a:off x="8937168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10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60DE7E-F16F-5EED-5C3C-AE3ED4EFD806}"/>
              </a:ext>
            </a:extLst>
          </p:cNvPr>
          <p:cNvSpPr txBox="1"/>
          <p:nvPr/>
        </p:nvSpPr>
        <p:spPr>
          <a:xfrm>
            <a:off x="337455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53653853-100C-5046-98D4-D0109F1A8D03}"/>
              </a:ext>
            </a:extLst>
          </p:cNvPr>
          <p:cNvCxnSpPr/>
          <p:nvPr/>
        </p:nvCxnSpPr>
        <p:spPr>
          <a:xfrm>
            <a:off x="55517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1F2DDE-0E20-E4CA-9E08-C1617152D1A5}"/>
              </a:ext>
            </a:extLst>
          </p:cNvPr>
          <p:cNvSpPr txBox="1"/>
          <p:nvPr/>
        </p:nvSpPr>
        <p:spPr>
          <a:xfrm>
            <a:off x="1047600" y="496800"/>
            <a:ext cx="80028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86C2"/>
                </a:solidFill>
              </a:rPr>
              <a:t>Vehicle stops when driver passes out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23" name="Picture 10" descr="Ironhack - All Iron">
            <a:extLst>
              <a:ext uri="{FF2B5EF4-FFF2-40B4-BE49-F238E27FC236}">
                <a16:creationId xmlns:a16="http://schemas.microsoft.com/office/drawing/2014/main" id="{AA6D5EC7-FB0E-5CF6-FAC2-2C23CCE5E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053688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049DAFB-B57F-B377-D2A8-7E3BFA70CAF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6553" r="26589"/>
          <a:stretch/>
        </p:blipFill>
        <p:spPr>
          <a:xfrm>
            <a:off x="1054800" y="1166400"/>
            <a:ext cx="3688598" cy="4428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8C730B55-4C9F-9C18-AF22-E4B633AF13D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75" r="26565"/>
          <a:stretch/>
        </p:blipFill>
        <p:spPr>
          <a:xfrm>
            <a:off x="5353200" y="1166400"/>
            <a:ext cx="3688773" cy="442800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7B0F7F5A-E54B-D10C-44D5-DF1002239C49}"/>
              </a:ext>
            </a:extLst>
          </p:cNvPr>
          <p:cNvSpPr/>
          <p:nvPr/>
        </p:nvSpPr>
        <p:spPr>
          <a:xfrm>
            <a:off x="144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572D0E1B-7430-DFC6-4F81-5CD2DBFD42C7}"/>
              </a:ext>
            </a:extLst>
          </p:cNvPr>
          <p:cNvSpPr/>
          <p:nvPr/>
        </p:nvSpPr>
        <p:spPr>
          <a:xfrm>
            <a:off x="96084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75C62D-C9BA-1F8D-E9B5-FA4A1AC7E632}"/>
              </a:ext>
            </a:extLst>
          </p:cNvPr>
          <p:cNvSpPr txBox="1"/>
          <p:nvPr/>
        </p:nvSpPr>
        <p:spPr>
          <a:xfrm rot="16200000">
            <a:off x="9329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28" name="Gráfico 27" descr="Lâmpada e engrenagem com preenchimento sólido">
            <a:extLst>
              <a:ext uri="{FF2B5EF4-FFF2-40B4-BE49-F238E27FC236}">
                <a16:creationId xmlns:a16="http://schemas.microsoft.com/office/drawing/2014/main" id="{3C974161-2728-3B23-1F70-FD63058173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666000" y="3200398"/>
            <a:ext cx="488374" cy="488374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E3D1705E-092B-A3E3-C636-BA7695E38104}"/>
              </a:ext>
            </a:extLst>
          </p:cNvPr>
          <p:cNvSpPr/>
          <p:nvPr/>
        </p:nvSpPr>
        <p:spPr>
          <a:xfrm>
            <a:off x="-370115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9B73B07F-8B10-5989-3FE5-FE02951EA88B}"/>
              </a:ext>
            </a:extLst>
          </p:cNvPr>
          <p:cNvCxnSpPr/>
          <p:nvPr/>
        </p:nvCxnSpPr>
        <p:spPr>
          <a:xfrm>
            <a:off x="21240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45EC64B-6F30-0070-D509-7C6E5E142935}"/>
              </a:ext>
            </a:extLst>
          </p:cNvPr>
          <p:cNvSpPr txBox="1"/>
          <p:nvPr/>
        </p:nvSpPr>
        <p:spPr>
          <a:xfrm>
            <a:off x="8596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11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24194A0-DA7B-6805-CEEF-7FBCF3874BE4}"/>
              </a:ext>
            </a:extLst>
          </p:cNvPr>
          <p:cNvSpPr txBox="1"/>
          <p:nvPr/>
        </p:nvSpPr>
        <p:spPr>
          <a:xfrm>
            <a:off x="-36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8CBBE8C-3CB3-2567-4A45-E615D2B11024}"/>
              </a:ext>
            </a:extLst>
          </p:cNvPr>
          <p:cNvSpPr txBox="1"/>
          <p:nvPr/>
        </p:nvSpPr>
        <p:spPr>
          <a:xfrm>
            <a:off x="3600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Synthesis</a:t>
            </a:r>
            <a:endParaRPr lang="pt-PT" sz="1700" b="1" dirty="0">
              <a:solidFill>
                <a:srgbClr val="0086C2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BEFAD91-83A1-D9C6-E60C-A9F1D327A406}"/>
              </a:ext>
            </a:extLst>
          </p:cNvPr>
          <p:cNvSpPr txBox="1"/>
          <p:nvPr/>
        </p:nvSpPr>
        <p:spPr>
          <a:xfrm>
            <a:off x="770400" y="1101600"/>
            <a:ext cx="76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Although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Cascades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accurate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it’s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really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fast,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making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to real-time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video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streams</a:t>
            </a:r>
            <a:endParaRPr lang="pt-PT" sz="16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F663040-AE4F-503C-F1C4-628FC8462EAC}"/>
              </a:ext>
            </a:extLst>
          </p:cNvPr>
          <p:cNvSpPr txBox="1"/>
          <p:nvPr/>
        </p:nvSpPr>
        <p:spPr>
          <a:xfrm>
            <a:off x="770400" y="1918800"/>
            <a:ext cx="76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The implementation of relevant changes related to facial symmetry and proportions allowed the improvement of the face and eye detection algorithm</a:t>
            </a:r>
            <a:endParaRPr lang="pt-PT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F1E7D9C-4D79-5F59-AC2A-50D546B05038}"/>
              </a:ext>
            </a:extLst>
          </p:cNvPr>
          <p:cNvSpPr txBox="1"/>
          <p:nvPr/>
        </p:nvSpPr>
        <p:spPr>
          <a:xfrm>
            <a:off x="770400" y="2736000"/>
            <a:ext cx="76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transfer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technique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possible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to use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existing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knowledge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boost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performance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related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task</a:t>
            </a:r>
            <a:endParaRPr lang="pt-PT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C0435CB-0786-36FB-94D8-AAADA9CAC1E9}"/>
              </a:ext>
            </a:extLst>
          </p:cNvPr>
          <p:cNvSpPr txBox="1"/>
          <p:nvPr/>
        </p:nvSpPr>
        <p:spPr>
          <a:xfrm>
            <a:off x="768457" y="3553200"/>
            <a:ext cx="767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The eye classification model was trained using a very diverse and complete database, which made it more robust and allowed it to achieve an accuracy of 98%</a:t>
            </a:r>
            <a:endParaRPr lang="pt-PT" sz="16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CA09DDE-9709-40BA-DE9C-7730C6C5FD4E}"/>
              </a:ext>
            </a:extLst>
          </p:cNvPr>
          <p:cNvSpPr txBox="1"/>
          <p:nvPr/>
        </p:nvSpPr>
        <p:spPr>
          <a:xfrm>
            <a:off x="770400" y="5187600"/>
            <a:ext cx="76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The work developed was successfully applied in some real-life examples and, from one of them, an app was created</a:t>
            </a:r>
            <a:endParaRPr lang="pt-PT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10" descr="Ironhack - All Iron">
            <a:extLst>
              <a:ext uri="{FF2B5EF4-FFF2-40B4-BE49-F238E27FC236}">
                <a16:creationId xmlns:a16="http://schemas.microsoft.com/office/drawing/2014/main" id="{82EB2135-9F89-F88F-1029-C3ACAFF97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8705346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86F3E0D7-FCD9-0CE8-FEC6-956BC640C6C8}"/>
              </a:ext>
            </a:extLst>
          </p:cNvPr>
          <p:cNvSpPr txBox="1"/>
          <p:nvPr/>
        </p:nvSpPr>
        <p:spPr>
          <a:xfrm>
            <a:off x="806557" y="4370400"/>
            <a:ext cx="767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The biggest challenges faced are related to the quality of the captured image and to the difficulty of producing fast and accurate results at the same time</a:t>
            </a:r>
            <a:endParaRPr lang="pt-PT" sz="16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2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34">
            <a:extLst>
              <a:ext uri="{FF2B5EF4-FFF2-40B4-BE49-F238E27FC236}">
                <a16:creationId xmlns:a16="http://schemas.microsoft.com/office/drawing/2014/main" id="{4F294412-0481-6B73-0350-861634AB1EEC}"/>
              </a:ext>
            </a:extLst>
          </p:cNvPr>
          <p:cNvSpPr txBox="1"/>
          <p:nvPr/>
        </p:nvSpPr>
        <p:spPr>
          <a:xfrm>
            <a:off x="3138413" y="1983911"/>
            <a:ext cx="79971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 err="1"/>
              <a:t>Unconsciousness</a:t>
            </a:r>
            <a:r>
              <a:rPr lang="pt-PT" sz="3600" b="1" dirty="0"/>
              <a:t> </a:t>
            </a:r>
            <a:r>
              <a:rPr lang="pt-PT" sz="3600" b="1" dirty="0" err="1"/>
              <a:t>detection</a:t>
            </a:r>
            <a:endParaRPr lang="pt-PT" sz="3600" b="1" dirty="0"/>
          </a:p>
          <a:p>
            <a:pPr algn="ctr"/>
            <a:endParaRPr lang="pt-PT" sz="2400" b="1" dirty="0"/>
          </a:p>
          <a:p>
            <a:pPr algn="ctr">
              <a:tabLst>
                <a:tab pos="714375" algn="l"/>
                <a:tab pos="2690813" algn="l"/>
                <a:tab pos="5108575" algn="l"/>
              </a:tabLst>
            </a:pPr>
            <a:r>
              <a:rPr lang="pt-PT" sz="2400" dirty="0" err="1"/>
              <a:t>Application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artificial </a:t>
            </a:r>
            <a:r>
              <a:rPr lang="pt-PT" sz="2400" dirty="0" err="1"/>
              <a:t>intelligence</a:t>
            </a:r>
            <a:r>
              <a:rPr lang="pt-PT" sz="2400" dirty="0"/>
              <a:t> in </a:t>
            </a:r>
            <a:r>
              <a:rPr lang="pt-PT" sz="2400" dirty="0" err="1"/>
              <a:t>image</a:t>
            </a:r>
            <a:r>
              <a:rPr lang="pt-PT" sz="2400" dirty="0"/>
              <a:t> </a:t>
            </a:r>
            <a:r>
              <a:rPr lang="pt-PT" sz="2400" dirty="0" err="1"/>
              <a:t>recognition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classification</a:t>
            </a:r>
            <a:endParaRPr lang="pt-PT" sz="2400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B99FA325-4764-4531-91FA-C1313A8D8D9F}"/>
              </a:ext>
            </a:extLst>
          </p:cNvPr>
          <p:cNvSpPr/>
          <p:nvPr/>
        </p:nvSpPr>
        <p:spPr>
          <a:xfrm>
            <a:off x="2960913" y="250371"/>
            <a:ext cx="8034465" cy="4234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1DCEDDA-AEB0-0C66-1664-4EE90332A5CF}"/>
              </a:ext>
            </a:extLst>
          </p:cNvPr>
          <p:cNvSpPr txBox="1"/>
          <p:nvPr/>
        </p:nvSpPr>
        <p:spPr>
          <a:xfrm>
            <a:off x="2247421" y="6239186"/>
            <a:ext cx="9750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60688" algn="l"/>
                <a:tab pos="5108575" algn="l"/>
              </a:tabLst>
            </a:pPr>
            <a:r>
              <a:rPr lang="pt-PT" sz="1600" b="1" dirty="0" err="1">
                <a:solidFill>
                  <a:srgbClr val="46555F"/>
                </a:solidFill>
              </a:rPr>
              <a:t>March</a:t>
            </a:r>
            <a:r>
              <a:rPr lang="pt-PT" sz="1600" b="1" dirty="0">
                <a:solidFill>
                  <a:srgbClr val="46555F"/>
                </a:solidFill>
              </a:rPr>
              <a:t> 2024</a:t>
            </a:r>
          </a:p>
        </p:txBody>
      </p:sp>
      <p:pic>
        <p:nvPicPr>
          <p:cNvPr id="50" name="Picture 10" descr="Ironhack - All Iron">
            <a:extLst>
              <a:ext uri="{FF2B5EF4-FFF2-40B4-BE49-F238E27FC236}">
                <a16:creationId xmlns:a16="http://schemas.microsoft.com/office/drawing/2014/main" id="{854AA1BA-6862-7A70-D5B9-7D646A00F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6549648" y="4705350"/>
            <a:ext cx="1143000" cy="12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EBF19832-EE34-16B5-FEB8-C853DB7A2459}"/>
              </a:ext>
            </a:extLst>
          </p:cNvPr>
          <p:cNvSpPr txBox="1"/>
          <p:nvPr/>
        </p:nvSpPr>
        <p:spPr>
          <a:xfrm>
            <a:off x="2217600" y="2592000"/>
            <a:ext cx="9750287" cy="70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b="1" dirty="0" err="1"/>
              <a:t>Thank</a:t>
            </a:r>
            <a:r>
              <a:rPr lang="pt-PT" sz="4000" b="1" dirty="0"/>
              <a:t> </a:t>
            </a:r>
            <a:r>
              <a:rPr lang="pt-PT" sz="4000" b="1" dirty="0" err="1"/>
              <a:t>you</a:t>
            </a:r>
            <a:r>
              <a:rPr lang="pt-PT" sz="4000" b="1" dirty="0"/>
              <a:t>!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7C3A6DB-A672-EB53-6D74-273D82C6B152}"/>
              </a:ext>
            </a:extLst>
          </p:cNvPr>
          <p:cNvSpPr/>
          <p:nvPr/>
        </p:nvSpPr>
        <p:spPr>
          <a:xfrm>
            <a:off x="-8432057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C8FBAA7-5D6F-9FDF-7F2C-E671A1D0F661}"/>
              </a:ext>
            </a:extLst>
          </p:cNvPr>
          <p:cNvSpPr/>
          <p:nvPr/>
        </p:nvSpPr>
        <p:spPr>
          <a:xfrm>
            <a:off x="1151823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34174A-710F-92DF-C1BC-21A6B7EADA59}"/>
              </a:ext>
            </a:extLst>
          </p:cNvPr>
          <p:cNvSpPr txBox="1"/>
          <p:nvPr/>
        </p:nvSpPr>
        <p:spPr>
          <a:xfrm rot="16200000">
            <a:off x="883324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0" name="Gráfico 9" descr="Professor com preenchimento sólido">
            <a:extLst>
              <a:ext uri="{FF2B5EF4-FFF2-40B4-BE49-F238E27FC236}">
                <a16:creationId xmlns:a16="http://schemas.microsoft.com/office/drawing/2014/main" id="{5850BA97-49C1-9D5C-9349-7DE69E63A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201535" y="3175545"/>
            <a:ext cx="497273" cy="4972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0D59F8-84AE-0E97-823B-40A175A4120B}"/>
              </a:ext>
            </a:extLst>
          </p:cNvPr>
          <p:cNvSpPr/>
          <p:nvPr/>
        </p:nvSpPr>
        <p:spPr>
          <a:xfrm>
            <a:off x="-8774958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3B3E41-4D1E-AEA0-BC20-220AA7FC919C}"/>
              </a:ext>
            </a:extLst>
          </p:cNvPr>
          <p:cNvSpPr/>
          <p:nvPr/>
        </p:nvSpPr>
        <p:spPr>
          <a:xfrm>
            <a:off x="80892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DF8189-0EC5-6199-C3D3-05791E8E8504}"/>
              </a:ext>
            </a:extLst>
          </p:cNvPr>
          <p:cNvSpPr txBox="1"/>
          <p:nvPr/>
        </p:nvSpPr>
        <p:spPr>
          <a:xfrm rot="16200000">
            <a:off x="54042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4" name="Gráfico 13" descr="Apresentação com lista de verificação com preenchimento sólido">
            <a:extLst>
              <a:ext uri="{FF2B5EF4-FFF2-40B4-BE49-F238E27FC236}">
                <a16:creationId xmlns:a16="http://schemas.microsoft.com/office/drawing/2014/main" id="{BAC7D984-386E-EB6B-362B-C04D5D4CC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71512" y="3202255"/>
            <a:ext cx="486518" cy="4865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FBF7-73F0-A0AC-32C2-392E34C45E49}"/>
              </a:ext>
            </a:extLst>
          </p:cNvPr>
          <p:cNvSpPr/>
          <p:nvPr/>
        </p:nvSpPr>
        <p:spPr>
          <a:xfrm>
            <a:off x="-9117857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F720043-A0FE-8842-A551-6F29762CFD35}"/>
              </a:ext>
            </a:extLst>
          </p:cNvPr>
          <p:cNvSpPr/>
          <p:nvPr/>
        </p:nvSpPr>
        <p:spPr>
          <a:xfrm>
            <a:off x="466023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23593E-DA09-1E55-8B82-0F7E86ABCCC5}"/>
              </a:ext>
            </a:extLst>
          </p:cNvPr>
          <p:cNvSpPr txBox="1"/>
          <p:nvPr/>
        </p:nvSpPr>
        <p:spPr>
          <a:xfrm rot="16200000">
            <a:off x="197524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8" name="Gráfico 17" descr="Círculos com setas com preenchimento sólido">
            <a:extLst>
              <a:ext uri="{FF2B5EF4-FFF2-40B4-BE49-F238E27FC236}">
                <a16:creationId xmlns:a16="http://schemas.microsoft.com/office/drawing/2014/main" id="{7C61A8E2-97E5-AAA7-291C-40C3EDAA7F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24251" y="3200401"/>
            <a:ext cx="488372" cy="488372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25A9BD8-DAEF-DC85-1C07-3B3D3CE038D2}"/>
              </a:ext>
            </a:extLst>
          </p:cNvPr>
          <p:cNvSpPr/>
          <p:nvPr/>
        </p:nvSpPr>
        <p:spPr>
          <a:xfrm>
            <a:off x="-9458549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94AABB6-E701-62E4-28CA-1B2674EDA4EB}"/>
              </a:ext>
            </a:extLst>
          </p:cNvPr>
          <p:cNvSpPr/>
          <p:nvPr/>
        </p:nvSpPr>
        <p:spPr>
          <a:xfrm>
            <a:off x="12825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281607C-5BD0-0A85-3CC6-C4CD15136828}"/>
              </a:ext>
            </a:extLst>
          </p:cNvPr>
          <p:cNvSpPr txBox="1"/>
          <p:nvPr/>
        </p:nvSpPr>
        <p:spPr>
          <a:xfrm rot="16200000">
            <a:off x="-143471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22" name="Gráfico 21" descr="Investigação com preenchimento sólido">
            <a:extLst>
              <a:ext uri="{FF2B5EF4-FFF2-40B4-BE49-F238E27FC236}">
                <a16:creationId xmlns:a16="http://schemas.microsoft.com/office/drawing/2014/main" id="{FCAF701D-27FF-010A-715C-99F87E5168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82251" y="3200400"/>
            <a:ext cx="489600" cy="4896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1D491E6A-5651-46C4-A3CB-AC548FCE04DF}"/>
              </a:ext>
            </a:extLst>
          </p:cNvPr>
          <p:cNvSpPr/>
          <p:nvPr/>
        </p:nvSpPr>
        <p:spPr>
          <a:xfrm>
            <a:off x="-9800549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D313719D-7D4A-A222-CBD7-A5810076B684}"/>
              </a:ext>
            </a:extLst>
          </p:cNvPr>
          <p:cNvSpPr/>
          <p:nvPr/>
        </p:nvSpPr>
        <p:spPr>
          <a:xfrm>
            <a:off x="-217349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E47254-80B2-D1F1-5E98-B98891786366}"/>
              </a:ext>
            </a:extLst>
          </p:cNvPr>
          <p:cNvSpPr txBox="1"/>
          <p:nvPr/>
        </p:nvSpPr>
        <p:spPr>
          <a:xfrm rot="16200000">
            <a:off x="-485471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4" name="Gráfico 33" descr="Engrenagem com preenchimento sólido">
            <a:extLst>
              <a:ext uri="{FF2B5EF4-FFF2-40B4-BE49-F238E27FC236}">
                <a16:creationId xmlns:a16="http://schemas.microsoft.com/office/drawing/2014/main" id="{B97CA2F0-850D-6A45-4C24-1225C5E834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56149" y="3200400"/>
            <a:ext cx="489600" cy="489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F211568-68E2-45EE-A03A-CAE3DA956673}"/>
              </a:ext>
            </a:extLst>
          </p:cNvPr>
          <p:cNvSpPr/>
          <p:nvPr/>
        </p:nvSpPr>
        <p:spPr>
          <a:xfrm>
            <a:off x="-10178722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03FD85-D124-FF19-6A62-0787968E0EB4}"/>
              </a:ext>
            </a:extLst>
          </p:cNvPr>
          <p:cNvSpPr txBox="1"/>
          <p:nvPr/>
        </p:nvSpPr>
        <p:spPr>
          <a:xfrm>
            <a:off x="-1219781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10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60DE7E-F16F-5EED-5C3C-AE3ED4EFD806}"/>
              </a:ext>
            </a:extLst>
          </p:cNvPr>
          <p:cNvSpPr txBox="1"/>
          <p:nvPr/>
        </p:nvSpPr>
        <p:spPr>
          <a:xfrm>
            <a:off x="-9819494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53653853-100C-5046-98D4-D0109F1A8D03}"/>
              </a:ext>
            </a:extLst>
          </p:cNvPr>
          <p:cNvCxnSpPr/>
          <p:nvPr/>
        </p:nvCxnSpPr>
        <p:spPr>
          <a:xfrm>
            <a:off x="-9601779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1F2DDE-0E20-E4CA-9E08-C1617152D1A5}"/>
              </a:ext>
            </a:extLst>
          </p:cNvPr>
          <p:cNvSpPr txBox="1"/>
          <p:nvPr/>
        </p:nvSpPr>
        <p:spPr>
          <a:xfrm>
            <a:off x="-8518650" y="496800"/>
            <a:ext cx="80028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Movie</a:t>
            </a:r>
            <a:r>
              <a:rPr lang="pt-PT" sz="1700" b="1" dirty="0">
                <a:solidFill>
                  <a:srgbClr val="0086C2"/>
                </a:solidFill>
              </a:rPr>
              <a:t> pauses </a:t>
            </a:r>
            <a:r>
              <a:rPr lang="pt-PT" sz="1700" b="1" dirty="0" err="1">
                <a:solidFill>
                  <a:srgbClr val="0086C2"/>
                </a:solidFill>
              </a:rPr>
              <a:t>when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viewer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falls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asleep</a:t>
            </a:r>
            <a:r>
              <a:rPr lang="pt-PT" sz="1700" b="1" dirty="0">
                <a:solidFill>
                  <a:srgbClr val="0086C2"/>
                </a:solidFill>
              </a:rPr>
              <a:t> – Pause4Sleep.com</a:t>
            </a:r>
          </a:p>
        </p:txBody>
      </p:sp>
      <p:pic>
        <p:nvPicPr>
          <p:cNvPr id="23" name="Picture 10" descr="Ironhack - All Iron">
            <a:extLst>
              <a:ext uri="{FF2B5EF4-FFF2-40B4-BE49-F238E27FC236}">
                <a16:creationId xmlns:a16="http://schemas.microsoft.com/office/drawing/2014/main" id="{AA6D5EC7-FB0E-5CF6-FAC2-2C23CCE5E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1103261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7B0F7F5A-E54B-D10C-44D5-DF1002239C49}"/>
              </a:ext>
            </a:extLst>
          </p:cNvPr>
          <p:cNvSpPr/>
          <p:nvPr/>
        </p:nvSpPr>
        <p:spPr>
          <a:xfrm>
            <a:off x="-10142549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572D0E1B-7430-DFC6-4F81-5CD2DBFD42C7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75C62D-C9BA-1F8D-E9B5-FA4A1AC7E632}"/>
              </a:ext>
            </a:extLst>
          </p:cNvPr>
          <p:cNvSpPr txBox="1"/>
          <p:nvPr/>
        </p:nvSpPr>
        <p:spPr>
          <a:xfrm rot="16200000">
            <a:off x="-827471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28" name="Gráfico 27" descr="Lâmpada e engrenagem com preenchimento sólido">
            <a:extLst>
              <a:ext uri="{FF2B5EF4-FFF2-40B4-BE49-F238E27FC236}">
                <a16:creationId xmlns:a16="http://schemas.microsoft.com/office/drawing/2014/main" id="{3C974161-2728-3B23-1F70-FD6305817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-490949" y="3200398"/>
            <a:ext cx="488374" cy="488374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E3D1705E-092B-A3E3-C636-BA7695E38104}"/>
              </a:ext>
            </a:extLst>
          </p:cNvPr>
          <p:cNvSpPr/>
          <p:nvPr/>
        </p:nvSpPr>
        <p:spPr>
          <a:xfrm>
            <a:off x="-10527064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9B73B07F-8B10-5989-3FE5-FE02951EA88B}"/>
              </a:ext>
            </a:extLst>
          </p:cNvPr>
          <p:cNvCxnSpPr/>
          <p:nvPr/>
        </p:nvCxnSpPr>
        <p:spPr>
          <a:xfrm>
            <a:off x="-9944549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45EC64B-6F30-0070-D509-7C6E5E142935}"/>
              </a:ext>
            </a:extLst>
          </p:cNvPr>
          <p:cNvSpPr txBox="1"/>
          <p:nvPr/>
        </p:nvSpPr>
        <p:spPr>
          <a:xfrm>
            <a:off x="-1560149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11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24194A0-DA7B-6805-CEEF-7FBCF3874BE4}"/>
              </a:ext>
            </a:extLst>
          </p:cNvPr>
          <p:cNvSpPr txBox="1"/>
          <p:nvPr/>
        </p:nvSpPr>
        <p:spPr>
          <a:xfrm>
            <a:off x="-10160549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8CBBE8C-3CB3-2567-4A45-E615D2B11024}"/>
              </a:ext>
            </a:extLst>
          </p:cNvPr>
          <p:cNvSpPr txBox="1"/>
          <p:nvPr/>
        </p:nvSpPr>
        <p:spPr>
          <a:xfrm>
            <a:off x="-9796949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Synthesis</a:t>
            </a:r>
            <a:endParaRPr lang="pt-PT" sz="1700" b="1" dirty="0">
              <a:solidFill>
                <a:srgbClr val="0086C2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BEFAD91-83A1-D9C6-E60C-A9F1D327A406}"/>
              </a:ext>
            </a:extLst>
          </p:cNvPr>
          <p:cNvSpPr txBox="1"/>
          <p:nvPr/>
        </p:nvSpPr>
        <p:spPr>
          <a:xfrm>
            <a:off x="-9386549" y="1101600"/>
            <a:ext cx="76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Although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Cascades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accurate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it’s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really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fast,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making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to real-time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video</a:t>
            </a:r>
            <a:r>
              <a:rPr lang="pt-PT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Calibri" panose="020F0502020204030204" pitchFamily="34" charset="0"/>
              </a:rPr>
              <a:t>streams</a:t>
            </a:r>
            <a:endParaRPr lang="pt-PT" sz="16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F663040-AE4F-503C-F1C4-628FC8462EAC}"/>
              </a:ext>
            </a:extLst>
          </p:cNvPr>
          <p:cNvSpPr txBox="1"/>
          <p:nvPr/>
        </p:nvSpPr>
        <p:spPr>
          <a:xfrm>
            <a:off x="-9386549" y="1918800"/>
            <a:ext cx="76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The implementation of relevant changes related to facial symmetry and proportions allowed the improvement of the face and eye detection algorithm</a:t>
            </a:r>
            <a:endParaRPr lang="pt-PT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F1E7D9C-4D79-5F59-AC2A-50D546B05038}"/>
              </a:ext>
            </a:extLst>
          </p:cNvPr>
          <p:cNvSpPr txBox="1"/>
          <p:nvPr/>
        </p:nvSpPr>
        <p:spPr>
          <a:xfrm>
            <a:off x="-9386549" y="2736000"/>
            <a:ext cx="76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transfer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technique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possible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to use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existing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knowledge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boost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performance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related</a:t>
            </a:r>
            <a:r>
              <a:rPr lang="pt-PT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task</a:t>
            </a:r>
            <a:endParaRPr lang="pt-PT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C0435CB-0786-36FB-94D8-AAADA9CAC1E9}"/>
              </a:ext>
            </a:extLst>
          </p:cNvPr>
          <p:cNvSpPr txBox="1"/>
          <p:nvPr/>
        </p:nvSpPr>
        <p:spPr>
          <a:xfrm>
            <a:off x="-9388492" y="3553200"/>
            <a:ext cx="767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The eye classification model was trained using a very diverse and complete database, which made it more robust and allowed it to achieve an accuracy of 98%</a:t>
            </a:r>
            <a:endParaRPr lang="pt-PT" sz="16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CA09DDE-9709-40BA-DE9C-7730C6C5FD4E}"/>
              </a:ext>
            </a:extLst>
          </p:cNvPr>
          <p:cNvSpPr txBox="1"/>
          <p:nvPr/>
        </p:nvSpPr>
        <p:spPr>
          <a:xfrm>
            <a:off x="-9386549" y="5187600"/>
            <a:ext cx="76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The work developed was successfully applied in some real-life examples and, from one of them, an app was created</a:t>
            </a:r>
            <a:endParaRPr lang="pt-PT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7" name="Picture 10" descr="Ironhack - All Iron">
            <a:extLst>
              <a:ext uri="{FF2B5EF4-FFF2-40B4-BE49-F238E27FC236}">
                <a16:creationId xmlns:a16="http://schemas.microsoft.com/office/drawing/2014/main" id="{82EB2135-9F89-F88F-1029-C3ACAFF97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1451603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86F3E0D7-FCD9-0CE8-FEC6-956BC640C6C8}"/>
              </a:ext>
            </a:extLst>
          </p:cNvPr>
          <p:cNvSpPr txBox="1"/>
          <p:nvPr/>
        </p:nvSpPr>
        <p:spPr>
          <a:xfrm>
            <a:off x="-9350392" y="4370400"/>
            <a:ext cx="767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The biggest challenges faced are related to the quality of the captured image and to the difficulty of producing fast and accurate results at the same time</a:t>
            </a:r>
            <a:endParaRPr lang="pt-PT" sz="16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50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>
            <a:extLst>
              <a:ext uri="{FF2B5EF4-FFF2-40B4-BE49-F238E27FC236}">
                <a16:creationId xmlns:a16="http://schemas.microsoft.com/office/drawing/2014/main" id="{4359AB9A-72C6-29DA-6750-B707C77D6F45}"/>
              </a:ext>
            </a:extLst>
          </p:cNvPr>
          <p:cNvSpPr txBox="1"/>
          <p:nvPr/>
        </p:nvSpPr>
        <p:spPr>
          <a:xfrm>
            <a:off x="3138413" y="1983911"/>
            <a:ext cx="79971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 err="1"/>
              <a:t>Unconsciousness</a:t>
            </a:r>
            <a:r>
              <a:rPr lang="pt-PT" sz="3600" b="1" dirty="0"/>
              <a:t> </a:t>
            </a:r>
            <a:r>
              <a:rPr lang="pt-PT" sz="3600" b="1" dirty="0" err="1"/>
              <a:t>detection</a:t>
            </a:r>
            <a:endParaRPr lang="pt-PT" sz="3600" b="1" dirty="0"/>
          </a:p>
          <a:p>
            <a:pPr algn="ctr"/>
            <a:endParaRPr lang="pt-PT" sz="2400" b="1" dirty="0"/>
          </a:p>
          <a:p>
            <a:pPr algn="ctr">
              <a:tabLst>
                <a:tab pos="714375" algn="l"/>
                <a:tab pos="2690813" algn="l"/>
                <a:tab pos="5108575" algn="l"/>
              </a:tabLst>
            </a:pPr>
            <a:r>
              <a:rPr lang="pt-PT" sz="2400" dirty="0" err="1"/>
              <a:t>Application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artificial </a:t>
            </a:r>
            <a:r>
              <a:rPr lang="pt-PT" sz="2400" dirty="0" err="1"/>
              <a:t>intelligence</a:t>
            </a:r>
            <a:r>
              <a:rPr lang="pt-PT" sz="2400" dirty="0"/>
              <a:t> in </a:t>
            </a:r>
            <a:r>
              <a:rPr lang="pt-PT" sz="2400" dirty="0" err="1"/>
              <a:t>image</a:t>
            </a:r>
            <a:r>
              <a:rPr lang="pt-PT" sz="2400" dirty="0"/>
              <a:t> </a:t>
            </a:r>
            <a:r>
              <a:rPr lang="pt-PT" sz="2400" dirty="0" err="1"/>
              <a:t>recognition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classification</a:t>
            </a:r>
            <a:endParaRPr lang="pt-PT" sz="24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1B93EC4-A52D-B7ED-396D-AD3CA9457A65}"/>
              </a:ext>
            </a:extLst>
          </p:cNvPr>
          <p:cNvSpPr txBox="1"/>
          <p:nvPr/>
        </p:nvSpPr>
        <p:spPr>
          <a:xfrm>
            <a:off x="2247421" y="6238800"/>
            <a:ext cx="9750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60688" algn="l"/>
                <a:tab pos="5108575" algn="l"/>
              </a:tabLst>
            </a:pPr>
            <a:r>
              <a:rPr lang="pt-PT" sz="1600" b="1" dirty="0" err="1">
                <a:solidFill>
                  <a:srgbClr val="46555F"/>
                </a:solidFill>
              </a:rPr>
              <a:t>March</a:t>
            </a:r>
            <a:r>
              <a:rPr lang="pt-PT" sz="1600" b="1" dirty="0">
                <a:solidFill>
                  <a:srgbClr val="46555F"/>
                </a:solidFill>
              </a:rPr>
              <a:t> 2024</a:t>
            </a:r>
          </a:p>
        </p:txBody>
      </p:sp>
      <p:pic>
        <p:nvPicPr>
          <p:cNvPr id="27" name="Picture 10" descr="Ironhack - All Iron">
            <a:extLst>
              <a:ext uri="{FF2B5EF4-FFF2-40B4-BE49-F238E27FC236}">
                <a16:creationId xmlns:a16="http://schemas.microsoft.com/office/drawing/2014/main" id="{15D1670C-60D3-3C53-F6FC-2BDF2AE63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6549648" y="4705350"/>
            <a:ext cx="1143000" cy="12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C9656FB-6C9A-8373-3BC9-5B035CFF8597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6544F877-F856-C4B8-2D90-8B853F1ACC66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4C18B18-2AF7-4560-9A22-3831CC962418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5" name="Gráfico 4" descr="Professor com preenchimento sólido">
            <a:extLst>
              <a:ext uri="{FF2B5EF4-FFF2-40B4-BE49-F238E27FC236}">
                <a16:creationId xmlns:a16="http://schemas.microsoft.com/office/drawing/2014/main" id="{82E06092-CB2E-0252-5B2F-AE056667E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5CAB673-9A06-16EB-2E4A-8ADF12BE2358}"/>
              </a:ext>
            </a:extLst>
          </p:cNvPr>
          <p:cNvSpPr/>
          <p:nvPr/>
        </p:nvSpPr>
        <p:spPr>
          <a:xfrm>
            <a:off x="1349831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D500A2C9-FF09-7F31-F38C-497BEBEA2790}"/>
              </a:ext>
            </a:extLst>
          </p:cNvPr>
          <p:cNvCxnSpPr/>
          <p:nvPr/>
        </p:nvCxnSpPr>
        <p:spPr>
          <a:xfrm>
            <a:off x="1926774" y="6052460"/>
            <a:ext cx="8991600" cy="0"/>
          </a:xfrm>
          <a:prstGeom prst="line">
            <a:avLst/>
          </a:prstGeom>
          <a:ln w="19050">
            <a:solidFill>
              <a:srgbClr val="0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Superiores Arredondados 23">
            <a:extLst>
              <a:ext uri="{FF2B5EF4-FFF2-40B4-BE49-F238E27FC236}">
                <a16:creationId xmlns:a16="http://schemas.microsoft.com/office/drawing/2014/main" id="{2A02511F-F462-4AA0-6F8B-94DE16FE13E5}"/>
              </a:ext>
            </a:extLst>
          </p:cNvPr>
          <p:cNvSpPr/>
          <p:nvPr/>
        </p:nvSpPr>
        <p:spPr>
          <a:xfrm>
            <a:off x="5115924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6E0EC4D5-B0F0-BFCA-A4ED-347FA3BC2E33}"/>
              </a:ext>
            </a:extLst>
          </p:cNvPr>
          <p:cNvSpPr/>
          <p:nvPr/>
        </p:nvSpPr>
        <p:spPr>
          <a:xfrm flipV="1">
            <a:off x="5115924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0A94A6A-1BFE-A53C-9153-13799A5BF384}"/>
              </a:ext>
            </a:extLst>
          </p:cNvPr>
          <p:cNvSpPr txBox="1"/>
          <p:nvPr/>
        </p:nvSpPr>
        <p:spPr>
          <a:xfrm>
            <a:off x="5096649" y="543600"/>
            <a:ext cx="27878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b="1" dirty="0" err="1"/>
              <a:t>Unconsciousness</a:t>
            </a:r>
            <a:r>
              <a:rPr lang="pt-PT" b="1" dirty="0"/>
              <a:t> </a:t>
            </a:r>
            <a:r>
              <a:rPr lang="pt-PT" b="1" dirty="0" err="1"/>
              <a:t>detection</a:t>
            </a:r>
            <a:endParaRPr lang="pt-PT" b="1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r>
              <a:rPr lang="en-US" sz="1400" dirty="0"/>
              <a:t>Application of artificial intelligence in image recognition and classification</a:t>
            </a:r>
            <a:endParaRPr lang="pt-PT" dirty="0"/>
          </a:p>
        </p:txBody>
      </p:sp>
      <p:sp>
        <p:nvSpPr>
          <p:cNvPr id="30" name="Retângulo: Cantos Superiores Arredondados 29">
            <a:extLst>
              <a:ext uri="{FF2B5EF4-FFF2-40B4-BE49-F238E27FC236}">
                <a16:creationId xmlns:a16="http://schemas.microsoft.com/office/drawing/2014/main" id="{5BC563DB-23EA-47B3-6233-5D0A285AA770}"/>
              </a:ext>
            </a:extLst>
          </p:cNvPr>
          <p:cNvSpPr/>
          <p:nvPr/>
        </p:nvSpPr>
        <p:spPr>
          <a:xfrm>
            <a:off x="2066474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91D2741E-10CC-AB73-079F-5137179CBA20}"/>
              </a:ext>
            </a:extLst>
          </p:cNvPr>
          <p:cNvSpPr/>
          <p:nvPr/>
        </p:nvSpPr>
        <p:spPr>
          <a:xfrm flipV="1">
            <a:off x="2066474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7AD89FF-E2ED-B79A-4757-DC2F2B5B1BA0}"/>
              </a:ext>
            </a:extLst>
          </p:cNvPr>
          <p:cNvSpPr txBox="1"/>
          <p:nvPr/>
        </p:nvSpPr>
        <p:spPr>
          <a:xfrm>
            <a:off x="2047199" y="720000"/>
            <a:ext cx="27878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r>
              <a:rPr lang="pt-PT" b="1" dirty="0"/>
              <a:t>João Lopes</a:t>
            </a:r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r>
              <a:rPr lang="pt-PT" sz="1400" dirty="0"/>
              <a:t>Data </a:t>
            </a:r>
            <a:r>
              <a:rPr lang="pt-PT" sz="1400" dirty="0" err="1"/>
              <a:t>Analytics</a:t>
            </a:r>
            <a:endParaRPr lang="pt-PT" sz="1400" dirty="0"/>
          </a:p>
          <a:p>
            <a:pPr algn="ctr"/>
            <a:r>
              <a:rPr lang="pt-PT" sz="1400" dirty="0" err="1"/>
              <a:t>Ironhack</a:t>
            </a:r>
            <a:r>
              <a:rPr lang="pt-PT" sz="1400" dirty="0"/>
              <a:t> </a:t>
            </a:r>
            <a:r>
              <a:rPr lang="pt-PT" sz="1400" dirty="0" err="1"/>
              <a:t>Bootcamp</a:t>
            </a:r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</p:txBody>
      </p:sp>
      <p:pic>
        <p:nvPicPr>
          <p:cNvPr id="41" name="Gráfico 40" descr="Capelo com preenchimento sólido">
            <a:extLst>
              <a:ext uri="{FF2B5EF4-FFF2-40B4-BE49-F238E27FC236}">
                <a16:creationId xmlns:a16="http://schemas.microsoft.com/office/drawing/2014/main" id="{8EEAA466-9E7E-746B-40B6-1688ABBBA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081" y="3607200"/>
            <a:ext cx="555910" cy="555910"/>
          </a:xfrm>
          <a:prstGeom prst="rect">
            <a:avLst/>
          </a:prstGeom>
        </p:spPr>
      </p:pic>
      <p:sp>
        <p:nvSpPr>
          <p:cNvPr id="42" name="Retângulo: Cantos Superiores Arredondados 41">
            <a:extLst>
              <a:ext uri="{FF2B5EF4-FFF2-40B4-BE49-F238E27FC236}">
                <a16:creationId xmlns:a16="http://schemas.microsoft.com/office/drawing/2014/main" id="{695FA347-1FE7-E900-86D3-E9E2636488BE}"/>
              </a:ext>
            </a:extLst>
          </p:cNvPr>
          <p:cNvSpPr/>
          <p:nvPr/>
        </p:nvSpPr>
        <p:spPr>
          <a:xfrm>
            <a:off x="8168917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7940E19F-27CD-FB4C-2919-17DE3C7A0886}"/>
              </a:ext>
            </a:extLst>
          </p:cNvPr>
          <p:cNvSpPr/>
          <p:nvPr/>
        </p:nvSpPr>
        <p:spPr>
          <a:xfrm flipV="1">
            <a:off x="8168917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175F5DC-BE11-A487-2E20-E0BF84BA4D3A}"/>
              </a:ext>
            </a:extLst>
          </p:cNvPr>
          <p:cNvSpPr txBox="1"/>
          <p:nvPr/>
        </p:nvSpPr>
        <p:spPr>
          <a:xfrm>
            <a:off x="8149642" y="633600"/>
            <a:ext cx="27878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sz="1400" dirty="0"/>
              <a:t>Lead </a:t>
            </a:r>
            <a:r>
              <a:rPr lang="pt-PT" sz="1400" dirty="0" err="1"/>
              <a:t>teacher</a:t>
            </a:r>
            <a:endParaRPr lang="pt-PT" sz="1400" dirty="0"/>
          </a:p>
          <a:p>
            <a:pPr algn="ctr"/>
            <a:r>
              <a:rPr lang="pt-PT" b="1" dirty="0"/>
              <a:t>Gonçalo Nobre</a:t>
            </a:r>
          </a:p>
          <a:p>
            <a:pPr algn="ctr"/>
            <a:r>
              <a:rPr lang="pt-PT" sz="1400" dirty="0"/>
              <a:t> </a:t>
            </a:r>
          </a:p>
          <a:p>
            <a:pPr algn="ctr"/>
            <a:r>
              <a:rPr lang="pt-PT" sz="1400" dirty="0" err="1"/>
              <a:t>Teaching</a:t>
            </a:r>
            <a:r>
              <a:rPr lang="pt-PT" sz="1400" dirty="0"/>
              <a:t> </a:t>
            </a:r>
            <a:r>
              <a:rPr lang="pt-PT" sz="1400" dirty="0" err="1"/>
              <a:t>assistant</a:t>
            </a:r>
            <a:endParaRPr lang="pt-PT" sz="1400" dirty="0"/>
          </a:p>
          <a:p>
            <a:pPr algn="ctr">
              <a:tabLst>
                <a:tab pos="542925" algn="l"/>
              </a:tabLst>
            </a:pPr>
            <a:r>
              <a:rPr lang="pt-PT" b="1" dirty="0" err="1"/>
              <a:t>Karollyne</a:t>
            </a:r>
            <a:r>
              <a:rPr lang="pt-PT" b="1" dirty="0"/>
              <a:t> Silva</a:t>
            </a:r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</p:txBody>
      </p:sp>
      <p:pic>
        <p:nvPicPr>
          <p:cNvPr id="45" name="Gráfico 44" descr="Utilizadores com preenchimento sólido">
            <a:extLst>
              <a:ext uri="{FF2B5EF4-FFF2-40B4-BE49-F238E27FC236}">
                <a16:creationId xmlns:a16="http://schemas.microsoft.com/office/drawing/2014/main" id="{AD355D13-0C56-1097-271C-845FCB5C7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9144" y="3618000"/>
            <a:ext cx="538655" cy="538655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F51BF3-5A8B-A874-BDCC-6535C779C4B9}"/>
              </a:ext>
            </a:extLst>
          </p:cNvPr>
          <p:cNvSpPr txBox="1"/>
          <p:nvPr/>
        </p:nvSpPr>
        <p:spPr>
          <a:xfrm>
            <a:off x="2068286" y="430200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Student</a:t>
            </a:r>
            <a:endParaRPr lang="pt-PT" sz="2400" b="1" dirty="0">
              <a:solidFill>
                <a:schemeClr val="bg1"/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6A9C2FB-907E-6020-69EC-BDD1411B754A}"/>
              </a:ext>
            </a:extLst>
          </p:cNvPr>
          <p:cNvSpPr txBox="1"/>
          <p:nvPr/>
        </p:nvSpPr>
        <p:spPr>
          <a:xfrm>
            <a:off x="5105398" y="4302000"/>
            <a:ext cx="278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530B8824-A1AB-60CC-1D92-97286A61595F}"/>
              </a:ext>
            </a:extLst>
          </p:cNvPr>
          <p:cNvSpPr txBox="1"/>
          <p:nvPr/>
        </p:nvSpPr>
        <p:spPr>
          <a:xfrm>
            <a:off x="8164280" y="430200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Supervisors</a:t>
            </a:r>
            <a:endParaRPr lang="pt-PT" sz="2400" b="1" dirty="0">
              <a:solidFill>
                <a:schemeClr val="bg1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C0898FD-DD86-55BF-EE96-A3B44494A8B3}"/>
              </a:ext>
            </a:extLst>
          </p:cNvPr>
          <p:cNvSpPr txBox="1"/>
          <p:nvPr/>
        </p:nvSpPr>
        <p:spPr>
          <a:xfrm>
            <a:off x="10306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1E2C"/>
                </a:solidFill>
              </a:rPr>
              <a:t>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C6EFC99-813F-A5EA-06E0-79C70705BBB1}"/>
              </a:ext>
            </a:extLst>
          </p:cNvPr>
          <p:cNvSpPr txBox="1"/>
          <p:nvPr/>
        </p:nvSpPr>
        <p:spPr>
          <a:xfrm>
            <a:off x="1706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1E2C"/>
                </a:solidFill>
              </a:rPr>
              <a:t>Unconsciousness</a:t>
            </a:r>
            <a:r>
              <a:rPr lang="pt-PT" sz="1200" dirty="0">
                <a:solidFill>
                  <a:srgbClr val="001E2C"/>
                </a:solidFill>
              </a:rPr>
              <a:t> </a:t>
            </a:r>
            <a:r>
              <a:rPr lang="pt-PT" sz="1200" dirty="0" err="1">
                <a:solidFill>
                  <a:srgbClr val="001E2C"/>
                </a:solidFill>
              </a:rPr>
              <a:t>detection</a:t>
            </a:r>
            <a:r>
              <a:rPr lang="pt-PT" sz="1200" dirty="0">
                <a:solidFill>
                  <a:srgbClr val="001E2C"/>
                </a:solidFill>
              </a:rPr>
              <a:t> </a:t>
            </a:r>
          </a:p>
        </p:txBody>
      </p:sp>
      <p:pic>
        <p:nvPicPr>
          <p:cNvPr id="51" name="Picture 10" descr="Ironhack - All Iron">
            <a:extLst>
              <a:ext uri="{FF2B5EF4-FFF2-40B4-BE49-F238E27FC236}">
                <a16:creationId xmlns:a16="http://schemas.microsoft.com/office/drawing/2014/main" id="{B69F805E-9401-F285-A09E-195E57DE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10425294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áfico 51" descr="Portátil com preenchimento sólido">
            <a:extLst>
              <a:ext uri="{FF2B5EF4-FFF2-40B4-BE49-F238E27FC236}">
                <a16:creationId xmlns:a16="http://schemas.microsoft.com/office/drawing/2014/main" id="{91A6EB29-CE71-036E-6435-8A5B0E9D07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5741" y="3618000"/>
            <a:ext cx="554400" cy="554400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8E560326-C75B-0B9E-B97F-BAAA9CEC6795}"/>
              </a:ext>
            </a:extLst>
          </p:cNvPr>
          <p:cNvSpPr/>
          <p:nvPr/>
        </p:nvSpPr>
        <p:spPr>
          <a:xfrm>
            <a:off x="-8773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868FAC63-0423-1D1F-9961-06F378A3E906}"/>
              </a:ext>
            </a:extLst>
          </p:cNvPr>
          <p:cNvSpPr/>
          <p:nvPr/>
        </p:nvSpPr>
        <p:spPr>
          <a:xfrm>
            <a:off x="810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357314A-81A8-246B-53BF-391673DA8948}"/>
              </a:ext>
            </a:extLst>
          </p:cNvPr>
          <p:cNvSpPr txBox="1"/>
          <p:nvPr/>
        </p:nvSpPr>
        <p:spPr>
          <a:xfrm rot="16200000">
            <a:off x="543600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56" name="Gráfico 55" descr="Apresentação com lista de verificação com preenchimento sólido">
            <a:extLst>
              <a:ext uri="{FF2B5EF4-FFF2-40B4-BE49-F238E27FC236}">
                <a16:creationId xmlns:a16="http://schemas.microsoft.com/office/drawing/2014/main" id="{5B74447A-EBB4-9C7C-16C6-A121AFA784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874800" y="3202255"/>
            <a:ext cx="486518" cy="486518"/>
          </a:xfrm>
          <a:prstGeom prst="rect">
            <a:avLst/>
          </a:prstGeom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4A41845C-C976-C796-711A-F2810BF1C010}"/>
              </a:ext>
            </a:extLst>
          </p:cNvPr>
          <p:cNvSpPr/>
          <p:nvPr/>
        </p:nvSpPr>
        <p:spPr>
          <a:xfrm>
            <a:off x="-91476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005D620A-417A-6770-5269-4AE1C28985AD}"/>
              </a:ext>
            </a:extLst>
          </p:cNvPr>
          <p:cNvSpPr txBox="1"/>
          <p:nvPr/>
        </p:nvSpPr>
        <p:spPr>
          <a:xfrm>
            <a:off x="-84276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Summary</a:t>
            </a:r>
            <a:endParaRPr lang="pt-PT" sz="1700" b="1" dirty="0">
              <a:solidFill>
                <a:srgbClr val="0086C2"/>
              </a:solidFill>
            </a:endParaRP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C0E11230-7B76-02D9-C9BE-BB483A43A0C0}"/>
              </a:ext>
            </a:extLst>
          </p:cNvPr>
          <p:cNvCxnSpPr/>
          <p:nvPr/>
        </p:nvCxnSpPr>
        <p:spPr>
          <a:xfrm>
            <a:off x="-857520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2541E96E-AD22-0DC6-1977-87AA873E38A7}"/>
              </a:ext>
            </a:extLst>
          </p:cNvPr>
          <p:cNvSpPr txBox="1"/>
          <p:nvPr/>
        </p:nvSpPr>
        <p:spPr>
          <a:xfrm>
            <a:off x="-190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3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CD91200E-D735-42C9-5C44-199A8CF54F6A}"/>
              </a:ext>
            </a:extLst>
          </p:cNvPr>
          <p:cNvSpPr txBox="1"/>
          <p:nvPr/>
        </p:nvSpPr>
        <p:spPr>
          <a:xfrm>
            <a:off x="-87912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pic>
        <p:nvPicPr>
          <p:cNvPr id="62" name="Picture 10" descr="Ironhack - All Iron">
            <a:extLst>
              <a:ext uri="{FF2B5EF4-FFF2-40B4-BE49-F238E27FC236}">
                <a16:creationId xmlns:a16="http://schemas.microsoft.com/office/drawing/2014/main" id="{AD941710-1847-BC2E-1C92-7BB665988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6840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B6BE435B-2E73-C355-F553-2E8BD3A25A64}"/>
              </a:ext>
            </a:extLst>
          </p:cNvPr>
          <p:cNvSpPr/>
          <p:nvPr/>
        </p:nvSpPr>
        <p:spPr>
          <a:xfrm>
            <a:off x="-9115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3" name="Forma livre: Forma 72">
            <a:extLst>
              <a:ext uri="{FF2B5EF4-FFF2-40B4-BE49-F238E27FC236}">
                <a16:creationId xmlns:a16="http://schemas.microsoft.com/office/drawing/2014/main" id="{EAD75EC1-D170-4F3B-11E4-12426093545A}"/>
              </a:ext>
            </a:extLst>
          </p:cNvPr>
          <p:cNvSpPr/>
          <p:nvPr/>
        </p:nvSpPr>
        <p:spPr>
          <a:xfrm>
            <a:off x="468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3AF3BC-F450-7D4C-FB78-9C5DDB5D3225}"/>
              </a:ext>
            </a:extLst>
          </p:cNvPr>
          <p:cNvSpPr txBox="1"/>
          <p:nvPr/>
        </p:nvSpPr>
        <p:spPr>
          <a:xfrm rot="16200000">
            <a:off x="198000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75" name="Gráfico 74" descr="Círculos com setas com preenchimento sólido">
            <a:extLst>
              <a:ext uri="{FF2B5EF4-FFF2-40B4-BE49-F238E27FC236}">
                <a16:creationId xmlns:a16="http://schemas.microsoft.com/office/drawing/2014/main" id="{82187FDB-12EE-1D8E-4FFA-224C683973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525600" y="3200401"/>
            <a:ext cx="488372" cy="488372"/>
          </a:xfrm>
          <a:prstGeom prst="rect">
            <a:avLst/>
          </a:prstGeom>
        </p:spPr>
      </p:pic>
      <p:sp>
        <p:nvSpPr>
          <p:cNvPr id="76" name="Retângulo 75">
            <a:extLst>
              <a:ext uri="{FF2B5EF4-FFF2-40B4-BE49-F238E27FC236}">
                <a16:creationId xmlns:a16="http://schemas.microsoft.com/office/drawing/2014/main" id="{5C4F4A84-F1DC-2D07-74FA-8CC1095C2A88}"/>
              </a:ext>
            </a:extLst>
          </p:cNvPr>
          <p:cNvSpPr/>
          <p:nvPr/>
        </p:nvSpPr>
        <p:spPr>
          <a:xfrm>
            <a:off x="-94896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D315C3B6-4EEA-FEE7-4CBF-813EEC9EBB9C}"/>
              </a:ext>
            </a:extLst>
          </p:cNvPr>
          <p:cNvCxnSpPr/>
          <p:nvPr/>
        </p:nvCxnSpPr>
        <p:spPr>
          <a:xfrm>
            <a:off x="-891360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D35F76C3-9172-E703-990E-4D0E8D8028E5}"/>
              </a:ext>
            </a:extLst>
          </p:cNvPr>
          <p:cNvSpPr txBox="1"/>
          <p:nvPr/>
        </p:nvSpPr>
        <p:spPr>
          <a:xfrm>
            <a:off x="-91332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DF718EF-6651-CB3B-0858-EAD0B235972D}"/>
              </a:ext>
            </a:extLst>
          </p:cNvPr>
          <p:cNvSpPr txBox="1"/>
          <p:nvPr/>
        </p:nvSpPr>
        <p:spPr>
          <a:xfrm>
            <a:off x="-87696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>
                <a:solidFill>
                  <a:srgbClr val="0086C2"/>
                </a:solidFill>
              </a:rPr>
              <a:t>Face </a:t>
            </a:r>
            <a:r>
              <a:rPr lang="pt-PT" sz="1700" b="1" dirty="0" err="1">
                <a:solidFill>
                  <a:srgbClr val="0086C2"/>
                </a:solidFill>
              </a:rPr>
              <a:t>and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eye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detection</a:t>
            </a:r>
            <a:r>
              <a:rPr lang="pt-PT" sz="1700" b="1" dirty="0">
                <a:solidFill>
                  <a:srgbClr val="0086C2"/>
                </a:solidFill>
              </a:rPr>
              <a:t> – </a:t>
            </a:r>
            <a:r>
              <a:rPr lang="pt-PT" sz="1700" b="1" dirty="0" err="1">
                <a:solidFill>
                  <a:srgbClr val="0086C2"/>
                </a:solidFill>
              </a:rPr>
              <a:t>Haar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Cascades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80" name="Picture 10" descr="Ironhack - All Iron">
            <a:extLst>
              <a:ext uri="{FF2B5EF4-FFF2-40B4-BE49-F238E27FC236}">
                <a16:creationId xmlns:a16="http://schemas.microsoft.com/office/drawing/2014/main" id="{74B34007-249E-7A19-83C0-3D828D40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41760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CaixaDeTexto 80">
            <a:extLst>
              <a:ext uri="{FF2B5EF4-FFF2-40B4-BE49-F238E27FC236}">
                <a16:creationId xmlns:a16="http://schemas.microsoft.com/office/drawing/2014/main" id="{D2D6CF5E-F7B3-8CC7-B310-DA744E7CDE8A}"/>
              </a:ext>
            </a:extLst>
          </p:cNvPr>
          <p:cNvSpPr txBox="1"/>
          <p:nvPr/>
        </p:nvSpPr>
        <p:spPr>
          <a:xfrm>
            <a:off x="-4669200" y="1657145"/>
            <a:ext cx="44550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Object</a:t>
            </a:r>
            <a:r>
              <a:rPr lang="pt-PT" sz="1600" b="1" dirty="0"/>
              <a:t> </a:t>
            </a:r>
            <a:r>
              <a:rPr lang="pt-PT" sz="1600" b="1" dirty="0" err="1"/>
              <a:t>detection</a:t>
            </a:r>
            <a:r>
              <a:rPr lang="pt-PT" sz="1600" b="1" dirty="0"/>
              <a:t> </a:t>
            </a:r>
            <a:r>
              <a:rPr lang="pt-PT" sz="1600" b="1" dirty="0" err="1"/>
              <a:t>algorithm</a:t>
            </a:r>
            <a:r>
              <a:rPr lang="pt-PT" sz="1600" dirty="0"/>
              <a:t>, </a:t>
            </a:r>
            <a:r>
              <a:rPr lang="pt-PT" sz="1600" dirty="0" err="1"/>
              <a:t>used</a:t>
            </a:r>
            <a:r>
              <a:rPr lang="pt-PT" sz="1600" dirty="0"/>
              <a:t> in </a:t>
            </a:r>
            <a:r>
              <a:rPr lang="pt-PT" sz="1600" dirty="0" err="1"/>
              <a:t>OpenCV</a:t>
            </a:r>
            <a:r>
              <a:rPr lang="pt-PT" sz="1600" dirty="0"/>
              <a:t>, </a:t>
            </a:r>
            <a:r>
              <a:rPr lang="pt-PT" sz="1600" dirty="0" err="1"/>
              <a:t>an</a:t>
            </a:r>
            <a:r>
              <a:rPr lang="pt-PT" sz="1600" dirty="0"/>
              <a:t> open </a:t>
            </a:r>
            <a:r>
              <a:rPr lang="pt-PT" sz="1600" dirty="0" err="1"/>
              <a:t>computer</a:t>
            </a:r>
            <a:r>
              <a:rPr lang="pt-PT" sz="1600" dirty="0"/>
              <a:t> </a:t>
            </a:r>
            <a:r>
              <a:rPr lang="pt-PT" sz="1600" dirty="0" err="1"/>
              <a:t>vision</a:t>
            </a:r>
            <a:r>
              <a:rPr lang="pt-PT" sz="1600" dirty="0"/>
              <a:t> </a:t>
            </a:r>
            <a:r>
              <a:rPr lang="pt-PT" sz="1600" dirty="0" err="1"/>
              <a:t>library</a:t>
            </a: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/>
              <a:t>Capable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</a:t>
            </a:r>
            <a:r>
              <a:rPr lang="pt-PT" sz="1600" dirty="0" err="1"/>
              <a:t>detecting</a:t>
            </a:r>
            <a:r>
              <a:rPr lang="pt-PT" sz="1600" dirty="0"/>
              <a:t> </a:t>
            </a:r>
            <a:r>
              <a:rPr lang="pt-PT" sz="1600" dirty="0" err="1"/>
              <a:t>objects</a:t>
            </a:r>
            <a:r>
              <a:rPr lang="pt-PT" sz="1600" dirty="0"/>
              <a:t> in </a:t>
            </a:r>
            <a:r>
              <a:rPr lang="pt-PT" sz="1600" dirty="0" err="1"/>
              <a:t>images</a:t>
            </a:r>
            <a:r>
              <a:rPr lang="pt-PT" sz="1600" dirty="0"/>
              <a:t>, </a:t>
            </a:r>
            <a:r>
              <a:rPr lang="pt-PT" sz="1600" b="1" dirty="0" err="1"/>
              <a:t>regardless</a:t>
            </a:r>
            <a:r>
              <a:rPr lang="pt-PT" sz="1600" b="1" dirty="0"/>
              <a:t> </a:t>
            </a:r>
            <a:r>
              <a:rPr lang="pt-PT" sz="1600" b="1" dirty="0" err="1"/>
              <a:t>of</a:t>
            </a:r>
            <a:r>
              <a:rPr lang="pt-PT" sz="1600" b="1" dirty="0"/>
              <a:t> </a:t>
            </a:r>
            <a:r>
              <a:rPr lang="pt-PT" sz="1600" b="1" dirty="0" err="1"/>
              <a:t>their</a:t>
            </a:r>
            <a:r>
              <a:rPr lang="pt-PT" sz="1600" b="1" dirty="0"/>
              <a:t> </a:t>
            </a:r>
            <a:r>
              <a:rPr lang="pt-PT" sz="1600" b="1" dirty="0" err="1"/>
              <a:t>location</a:t>
            </a:r>
            <a:r>
              <a:rPr lang="pt-PT" sz="1600" b="1" dirty="0"/>
              <a:t> </a:t>
            </a:r>
            <a:r>
              <a:rPr lang="pt-PT" sz="1600" b="1" dirty="0" err="1"/>
              <a:t>and</a:t>
            </a:r>
            <a:r>
              <a:rPr lang="pt-PT" sz="1600" b="1" dirty="0"/>
              <a:t> </a:t>
            </a:r>
            <a:r>
              <a:rPr lang="pt-PT" sz="1600" b="1" dirty="0" err="1"/>
              <a:t>scale</a:t>
            </a:r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Not</a:t>
            </a:r>
            <a:r>
              <a:rPr lang="pt-PT" sz="1600" b="1" dirty="0"/>
              <a:t> as </a:t>
            </a:r>
            <a:r>
              <a:rPr lang="pt-PT" sz="1600" b="1" dirty="0" err="1"/>
              <a:t>accurate</a:t>
            </a:r>
            <a:r>
              <a:rPr lang="pt-PT" sz="1600" dirty="0"/>
              <a:t> as </a:t>
            </a:r>
            <a:r>
              <a:rPr lang="pt-PT" sz="1600" dirty="0" err="1"/>
              <a:t>other</a:t>
            </a:r>
            <a:r>
              <a:rPr lang="pt-PT" sz="1600" dirty="0"/>
              <a:t> </a:t>
            </a:r>
            <a:r>
              <a:rPr lang="pt-PT" sz="1600" dirty="0" err="1"/>
              <a:t>modern</a:t>
            </a:r>
            <a:r>
              <a:rPr lang="pt-PT" sz="1600" dirty="0"/>
              <a:t> </a:t>
            </a:r>
            <a:r>
              <a:rPr lang="pt-PT" sz="1600" dirty="0" err="1"/>
              <a:t>algorithms</a:t>
            </a:r>
            <a:r>
              <a:rPr lang="pt-PT" sz="1600" dirty="0"/>
              <a:t>, </a:t>
            </a:r>
            <a:r>
              <a:rPr lang="pt-PT" sz="1600" dirty="0" err="1"/>
              <a:t>tend</a:t>
            </a:r>
            <a:r>
              <a:rPr lang="pt-PT" sz="1600" dirty="0"/>
              <a:t> to </a:t>
            </a:r>
            <a:r>
              <a:rPr lang="pt-PT" sz="1600" dirty="0" err="1"/>
              <a:t>be</a:t>
            </a:r>
            <a:r>
              <a:rPr lang="pt-PT" sz="1600" dirty="0"/>
              <a:t> </a:t>
            </a:r>
            <a:r>
              <a:rPr lang="pt-PT" sz="1600" dirty="0" err="1"/>
              <a:t>prone</a:t>
            </a:r>
            <a:r>
              <a:rPr lang="pt-PT" sz="1600" dirty="0"/>
              <a:t> to false-positive </a:t>
            </a:r>
            <a:r>
              <a:rPr lang="pt-PT" sz="1600" dirty="0" err="1"/>
              <a:t>detections</a:t>
            </a: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Really</a:t>
            </a:r>
            <a:r>
              <a:rPr lang="pt-PT" sz="1600" b="1" dirty="0"/>
              <a:t> fast</a:t>
            </a:r>
            <a:r>
              <a:rPr lang="pt-PT" sz="1600" dirty="0"/>
              <a:t>, </a:t>
            </a:r>
            <a:r>
              <a:rPr lang="pt-PT" sz="1600" dirty="0" err="1"/>
              <a:t>making</a:t>
            </a:r>
            <a:r>
              <a:rPr lang="pt-PT" sz="1600" dirty="0"/>
              <a:t> </a:t>
            </a:r>
            <a:r>
              <a:rPr lang="pt-PT" sz="1600" dirty="0" err="1"/>
              <a:t>it</a:t>
            </a:r>
            <a:r>
              <a:rPr lang="pt-PT" sz="1600" dirty="0"/>
              <a:t> </a:t>
            </a:r>
            <a:r>
              <a:rPr lang="pt-PT" sz="1600" dirty="0" err="1"/>
              <a:t>possible</a:t>
            </a:r>
            <a:r>
              <a:rPr lang="pt-PT" sz="1600" dirty="0"/>
              <a:t> to </a:t>
            </a:r>
            <a:r>
              <a:rPr lang="pt-PT" sz="1600" dirty="0" err="1"/>
              <a:t>detect</a:t>
            </a:r>
            <a:r>
              <a:rPr lang="pt-PT" sz="1600" dirty="0"/>
              <a:t> </a:t>
            </a:r>
            <a:r>
              <a:rPr lang="pt-PT" sz="1600" dirty="0" err="1"/>
              <a:t>objects</a:t>
            </a:r>
            <a:r>
              <a:rPr lang="pt-PT" sz="1600" dirty="0"/>
              <a:t> in real-time </a:t>
            </a:r>
            <a:r>
              <a:rPr lang="pt-PT" sz="1600" dirty="0" err="1"/>
              <a:t>video</a:t>
            </a:r>
            <a:r>
              <a:rPr lang="pt-PT" sz="1600" dirty="0"/>
              <a:t> </a:t>
            </a:r>
            <a:r>
              <a:rPr lang="pt-PT" sz="1600" dirty="0" err="1"/>
              <a:t>streams</a:t>
            </a:r>
            <a:endParaRPr lang="pt-PT" sz="1600" dirty="0"/>
          </a:p>
        </p:txBody>
      </p:sp>
      <p:pic>
        <p:nvPicPr>
          <p:cNvPr id="82" name="Imagem 81" descr="Uma imagem com captura de ecrã, Cara humana, pessoa, arte&#10;&#10;Descrição gerada automaticamente">
            <a:extLst>
              <a:ext uri="{FF2B5EF4-FFF2-40B4-BE49-F238E27FC236}">
                <a16:creationId xmlns:a16="http://schemas.microsoft.com/office/drawing/2014/main" id="{DDA8E7EA-FC38-8BEB-C4FC-A4CE2F17ED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8000" y="1531089"/>
            <a:ext cx="3732530" cy="3827722"/>
          </a:xfrm>
          <a:prstGeom prst="rect">
            <a:avLst/>
          </a:prstGeom>
          <a:ln w="25400">
            <a:noFill/>
          </a:ln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0D68CA86-6CB6-5DB7-A148-9FE9BD262B32}"/>
              </a:ext>
            </a:extLst>
          </p:cNvPr>
          <p:cNvSpPr txBox="1"/>
          <p:nvPr/>
        </p:nvSpPr>
        <p:spPr>
          <a:xfrm>
            <a:off x="-532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4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82672B15-F687-93CD-96D5-032E88349853}"/>
              </a:ext>
            </a:extLst>
          </p:cNvPr>
          <p:cNvSpPr/>
          <p:nvPr/>
        </p:nvSpPr>
        <p:spPr>
          <a:xfrm>
            <a:off x="-9457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C0A636E-4FB3-ED39-3E18-A5D40EBC428C}"/>
              </a:ext>
            </a:extLst>
          </p:cNvPr>
          <p:cNvSpPr/>
          <p:nvPr/>
        </p:nvSpPr>
        <p:spPr>
          <a:xfrm>
            <a:off x="12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3C539E77-18B4-4280-8618-B18F097C5983}"/>
              </a:ext>
            </a:extLst>
          </p:cNvPr>
          <p:cNvSpPr txBox="1"/>
          <p:nvPr/>
        </p:nvSpPr>
        <p:spPr>
          <a:xfrm rot="16200000">
            <a:off x="-142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87" name="Gráfico 86" descr="Investigação com preenchimento sólido">
            <a:extLst>
              <a:ext uri="{FF2B5EF4-FFF2-40B4-BE49-F238E27FC236}">
                <a16:creationId xmlns:a16="http://schemas.microsoft.com/office/drawing/2014/main" id="{B25D99B6-1DCA-1858-5BE5-D7FC4DBFAF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83600" y="3200400"/>
            <a:ext cx="489600" cy="489600"/>
          </a:xfrm>
          <a:prstGeom prst="rect">
            <a:avLst/>
          </a:prstGeom>
        </p:spPr>
      </p:pic>
      <p:sp>
        <p:nvSpPr>
          <p:cNvPr id="88" name="Retângulo 87">
            <a:extLst>
              <a:ext uri="{FF2B5EF4-FFF2-40B4-BE49-F238E27FC236}">
                <a16:creationId xmlns:a16="http://schemas.microsoft.com/office/drawing/2014/main" id="{254B94B3-4587-CFDF-0138-CD2159D0C21F}"/>
              </a:ext>
            </a:extLst>
          </p:cNvPr>
          <p:cNvSpPr/>
          <p:nvPr/>
        </p:nvSpPr>
        <p:spPr>
          <a:xfrm>
            <a:off x="-9799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0D0D0AD-BB1D-1104-F313-E6E9DBAF500E}"/>
              </a:ext>
            </a:extLst>
          </p:cNvPr>
          <p:cNvSpPr/>
          <p:nvPr/>
        </p:nvSpPr>
        <p:spPr>
          <a:xfrm>
            <a:off x="-216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AA75416A-16C8-D8F8-7F8A-7713216C1DF7}"/>
              </a:ext>
            </a:extLst>
          </p:cNvPr>
          <p:cNvSpPr txBox="1"/>
          <p:nvPr/>
        </p:nvSpPr>
        <p:spPr>
          <a:xfrm rot="16200000">
            <a:off x="-484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91" name="Gráfico 90" descr="Engrenagem com preenchimento sólido">
            <a:extLst>
              <a:ext uri="{FF2B5EF4-FFF2-40B4-BE49-F238E27FC236}">
                <a16:creationId xmlns:a16="http://schemas.microsoft.com/office/drawing/2014/main" id="{545DB429-714B-45CB-CAFF-5B837C5C6C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54800" y="3200400"/>
            <a:ext cx="489600" cy="489600"/>
          </a:xfrm>
          <a:prstGeom prst="rect">
            <a:avLst/>
          </a:prstGeom>
        </p:spPr>
      </p:pic>
      <p:sp>
        <p:nvSpPr>
          <p:cNvPr id="92" name="Retângulo 91">
            <a:extLst>
              <a:ext uri="{FF2B5EF4-FFF2-40B4-BE49-F238E27FC236}">
                <a16:creationId xmlns:a16="http://schemas.microsoft.com/office/drawing/2014/main" id="{5BD57432-F275-9903-4567-87154EE6CB0C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90367B11-6FF2-DD52-3CD2-B14BE73F5E10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57ED93C6-2BA6-8E0D-004F-DD969DB11367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95" name="Gráfico 94" descr="Lâmpada e engrenagem com preenchimento sólido">
            <a:extLst>
              <a:ext uri="{FF2B5EF4-FFF2-40B4-BE49-F238E27FC236}">
                <a16:creationId xmlns:a16="http://schemas.microsoft.com/office/drawing/2014/main" id="{5E0BD030-8AAB-5910-59AB-F83EEF7D0F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8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>
            <a:extLst>
              <a:ext uri="{FF2B5EF4-FFF2-40B4-BE49-F238E27FC236}">
                <a16:creationId xmlns:a16="http://schemas.microsoft.com/office/drawing/2014/main" id="{4359AB9A-72C6-29DA-6750-B707C77D6F45}"/>
              </a:ext>
            </a:extLst>
          </p:cNvPr>
          <p:cNvSpPr txBox="1"/>
          <p:nvPr/>
        </p:nvSpPr>
        <p:spPr>
          <a:xfrm>
            <a:off x="3138413" y="1983911"/>
            <a:ext cx="79971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 err="1"/>
              <a:t>Unconsciousness</a:t>
            </a:r>
            <a:r>
              <a:rPr lang="pt-PT" sz="3600" b="1" dirty="0"/>
              <a:t> </a:t>
            </a:r>
            <a:r>
              <a:rPr lang="pt-PT" sz="3600" b="1" dirty="0" err="1"/>
              <a:t>detection</a:t>
            </a:r>
            <a:endParaRPr lang="pt-PT" sz="3600" b="1" dirty="0"/>
          </a:p>
          <a:p>
            <a:pPr algn="ctr"/>
            <a:endParaRPr lang="pt-PT" sz="2400" b="1" dirty="0"/>
          </a:p>
          <a:p>
            <a:pPr algn="ctr">
              <a:tabLst>
                <a:tab pos="714375" algn="l"/>
                <a:tab pos="2690813" algn="l"/>
                <a:tab pos="5108575" algn="l"/>
              </a:tabLst>
            </a:pPr>
            <a:r>
              <a:rPr lang="pt-PT" sz="2400" dirty="0" err="1"/>
              <a:t>Application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artificial </a:t>
            </a:r>
            <a:r>
              <a:rPr lang="pt-PT" sz="2400" dirty="0" err="1"/>
              <a:t>intelligence</a:t>
            </a:r>
            <a:r>
              <a:rPr lang="pt-PT" sz="2400" dirty="0"/>
              <a:t> in </a:t>
            </a:r>
            <a:r>
              <a:rPr lang="pt-PT" sz="2400" dirty="0" err="1"/>
              <a:t>image</a:t>
            </a:r>
            <a:r>
              <a:rPr lang="pt-PT" sz="2400" dirty="0"/>
              <a:t> </a:t>
            </a:r>
            <a:r>
              <a:rPr lang="pt-PT" sz="2400" dirty="0" err="1"/>
              <a:t>recognition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classification</a:t>
            </a:r>
            <a:endParaRPr lang="pt-PT" sz="24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1B93EC4-A52D-B7ED-396D-AD3CA9457A65}"/>
              </a:ext>
            </a:extLst>
          </p:cNvPr>
          <p:cNvSpPr txBox="1"/>
          <p:nvPr/>
        </p:nvSpPr>
        <p:spPr>
          <a:xfrm>
            <a:off x="2247421" y="6238800"/>
            <a:ext cx="9750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60688" algn="l"/>
                <a:tab pos="5108575" algn="l"/>
              </a:tabLst>
            </a:pPr>
            <a:r>
              <a:rPr lang="pt-PT" sz="1600" b="1" dirty="0" err="1">
                <a:solidFill>
                  <a:srgbClr val="46555F"/>
                </a:solidFill>
              </a:rPr>
              <a:t>March</a:t>
            </a:r>
            <a:r>
              <a:rPr lang="pt-PT" sz="1600" b="1" dirty="0">
                <a:solidFill>
                  <a:srgbClr val="46555F"/>
                </a:solidFill>
              </a:rPr>
              <a:t> 2024</a:t>
            </a:r>
          </a:p>
        </p:txBody>
      </p:sp>
      <p:pic>
        <p:nvPicPr>
          <p:cNvPr id="27" name="Picture 10" descr="Ironhack - All Iron">
            <a:extLst>
              <a:ext uri="{FF2B5EF4-FFF2-40B4-BE49-F238E27FC236}">
                <a16:creationId xmlns:a16="http://schemas.microsoft.com/office/drawing/2014/main" id="{15D1670C-60D3-3C53-F6FC-2BDF2AE63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6549648" y="4705350"/>
            <a:ext cx="1143000" cy="12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C9656FB-6C9A-8373-3BC9-5B035CFF8597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6544F877-F856-C4B8-2D90-8B853F1ACC66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4C18B18-2AF7-4560-9A22-3831CC962418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5" name="Gráfico 4" descr="Professor com preenchimento sólido">
            <a:extLst>
              <a:ext uri="{FF2B5EF4-FFF2-40B4-BE49-F238E27FC236}">
                <a16:creationId xmlns:a16="http://schemas.microsoft.com/office/drawing/2014/main" id="{82E06092-CB2E-0252-5B2F-AE056667E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5CAB673-9A06-16EB-2E4A-8ADF12BE2358}"/>
              </a:ext>
            </a:extLst>
          </p:cNvPr>
          <p:cNvSpPr/>
          <p:nvPr/>
        </p:nvSpPr>
        <p:spPr>
          <a:xfrm>
            <a:off x="1349831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D500A2C9-FF09-7F31-F38C-497BEBEA2790}"/>
              </a:ext>
            </a:extLst>
          </p:cNvPr>
          <p:cNvCxnSpPr/>
          <p:nvPr/>
        </p:nvCxnSpPr>
        <p:spPr>
          <a:xfrm>
            <a:off x="1926774" y="6052460"/>
            <a:ext cx="8991600" cy="0"/>
          </a:xfrm>
          <a:prstGeom prst="line">
            <a:avLst/>
          </a:prstGeom>
          <a:ln w="19050">
            <a:solidFill>
              <a:srgbClr val="0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Superiores Arredondados 23">
            <a:extLst>
              <a:ext uri="{FF2B5EF4-FFF2-40B4-BE49-F238E27FC236}">
                <a16:creationId xmlns:a16="http://schemas.microsoft.com/office/drawing/2014/main" id="{2A02511F-F462-4AA0-6F8B-94DE16FE13E5}"/>
              </a:ext>
            </a:extLst>
          </p:cNvPr>
          <p:cNvSpPr/>
          <p:nvPr/>
        </p:nvSpPr>
        <p:spPr>
          <a:xfrm>
            <a:off x="5115924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6E0EC4D5-B0F0-BFCA-A4ED-347FA3BC2E33}"/>
              </a:ext>
            </a:extLst>
          </p:cNvPr>
          <p:cNvSpPr/>
          <p:nvPr/>
        </p:nvSpPr>
        <p:spPr>
          <a:xfrm flipV="1">
            <a:off x="5115924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0A94A6A-1BFE-A53C-9153-13799A5BF384}"/>
              </a:ext>
            </a:extLst>
          </p:cNvPr>
          <p:cNvSpPr txBox="1"/>
          <p:nvPr/>
        </p:nvSpPr>
        <p:spPr>
          <a:xfrm>
            <a:off x="5096649" y="543600"/>
            <a:ext cx="27878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b="1" dirty="0" err="1"/>
              <a:t>Unconsciousness</a:t>
            </a:r>
            <a:r>
              <a:rPr lang="pt-PT" b="1" dirty="0"/>
              <a:t> </a:t>
            </a:r>
            <a:r>
              <a:rPr lang="pt-PT" b="1" dirty="0" err="1"/>
              <a:t>detection</a:t>
            </a:r>
            <a:endParaRPr lang="pt-PT" b="1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r>
              <a:rPr lang="en-US" sz="1400" dirty="0"/>
              <a:t>Application of artificial intelligence in image recognition and classification</a:t>
            </a:r>
            <a:endParaRPr lang="pt-PT" dirty="0"/>
          </a:p>
        </p:txBody>
      </p:sp>
      <p:sp>
        <p:nvSpPr>
          <p:cNvPr id="30" name="Retângulo: Cantos Superiores Arredondados 29">
            <a:extLst>
              <a:ext uri="{FF2B5EF4-FFF2-40B4-BE49-F238E27FC236}">
                <a16:creationId xmlns:a16="http://schemas.microsoft.com/office/drawing/2014/main" id="{5BC563DB-23EA-47B3-6233-5D0A285AA770}"/>
              </a:ext>
            </a:extLst>
          </p:cNvPr>
          <p:cNvSpPr/>
          <p:nvPr/>
        </p:nvSpPr>
        <p:spPr>
          <a:xfrm>
            <a:off x="2066474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91D2741E-10CC-AB73-079F-5137179CBA20}"/>
              </a:ext>
            </a:extLst>
          </p:cNvPr>
          <p:cNvSpPr/>
          <p:nvPr/>
        </p:nvSpPr>
        <p:spPr>
          <a:xfrm flipV="1">
            <a:off x="2066474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7AD89FF-E2ED-B79A-4757-DC2F2B5B1BA0}"/>
              </a:ext>
            </a:extLst>
          </p:cNvPr>
          <p:cNvSpPr txBox="1"/>
          <p:nvPr/>
        </p:nvSpPr>
        <p:spPr>
          <a:xfrm>
            <a:off x="2047199" y="720000"/>
            <a:ext cx="27878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r>
              <a:rPr lang="pt-PT" b="1" dirty="0"/>
              <a:t>João Lopes</a:t>
            </a:r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r>
              <a:rPr lang="pt-PT" sz="1400" dirty="0"/>
              <a:t>Data </a:t>
            </a:r>
            <a:r>
              <a:rPr lang="pt-PT" sz="1400" dirty="0" err="1"/>
              <a:t>Analytics</a:t>
            </a:r>
            <a:endParaRPr lang="pt-PT" sz="1400" dirty="0"/>
          </a:p>
          <a:p>
            <a:pPr algn="ctr"/>
            <a:r>
              <a:rPr lang="pt-PT" sz="1400" dirty="0" err="1"/>
              <a:t>Ironhack</a:t>
            </a:r>
            <a:r>
              <a:rPr lang="pt-PT" sz="1400" dirty="0"/>
              <a:t> </a:t>
            </a:r>
            <a:r>
              <a:rPr lang="pt-PT" sz="1400" dirty="0" err="1"/>
              <a:t>Bootcamp</a:t>
            </a:r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</p:txBody>
      </p:sp>
      <p:pic>
        <p:nvPicPr>
          <p:cNvPr id="41" name="Gráfico 40" descr="Capelo com preenchimento sólido">
            <a:extLst>
              <a:ext uri="{FF2B5EF4-FFF2-40B4-BE49-F238E27FC236}">
                <a16:creationId xmlns:a16="http://schemas.microsoft.com/office/drawing/2014/main" id="{8EEAA466-9E7E-746B-40B6-1688ABBBA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081" y="3607200"/>
            <a:ext cx="555910" cy="555910"/>
          </a:xfrm>
          <a:prstGeom prst="rect">
            <a:avLst/>
          </a:prstGeom>
        </p:spPr>
      </p:pic>
      <p:sp>
        <p:nvSpPr>
          <p:cNvPr id="42" name="Retângulo: Cantos Superiores Arredondados 41">
            <a:extLst>
              <a:ext uri="{FF2B5EF4-FFF2-40B4-BE49-F238E27FC236}">
                <a16:creationId xmlns:a16="http://schemas.microsoft.com/office/drawing/2014/main" id="{695FA347-1FE7-E900-86D3-E9E2636488BE}"/>
              </a:ext>
            </a:extLst>
          </p:cNvPr>
          <p:cNvSpPr/>
          <p:nvPr/>
        </p:nvSpPr>
        <p:spPr>
          <a:xfrm>
            <a:off x="8168917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7940E19F-27CD-FB4C-2919-17DE3C7A0886}"/>
              </a:ext>
            </a:extLst>
          </p:cNvPr>
          <p:cNvSpPr/>
          <p:nvPr/>
        </p:nvSpPr>
        <p:spPr>
          <a:xfrm flipV="1">
            <a:off x="8168917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175F5DC-BE11-A487-2E20-E0BF84BA4D3A}"/>
              </a:ext>
            </a:extLst>
          </p:cNvPr>
          <p:cNvSpPr txBox="1"/>
          <p:nvPr/>
        </p:nvSpPr>
        <p:spPr>
          <a:xfrm>
            <a:off x="8149642" y="633600"/>
            <a:ext cx="27878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sz="1400" dirty="0"/>
              <a:t>Lead </a:t>
            </a:r>
            <a:r>
              <a:rPr lang="pt-PT" sz="1400" dirty="0" err="1"/>
              <a:t>teacher</a:t>
            </a:r>
            <a:endParaRPr lang="pt-PT" sz="1400" dirty="0"/>
          </a:p>
          <a:p>
            <a:pPr algn="ctr"/>
            <a:r>
              <a:rPr lang="pt-PT" b="1" dirty="0"/>
              <a:t>Gonçalo Nobre</a:t>
            </a:r>
          </a:p>
          <a:p>
            <a:pPr algn="ctr"/>
            <a:r>
              <a:rPr lang="pt-PT" sz="1400" dirty="0"/>
              <a:t> </a:t>
            </a:r>
          </a:p>
          <a:p>
            <a:pPr algn="ctr"/>
            <a:r>
              <a:rPr lang="pt-PT" sz="1400" dirty="0" err="1"/>
              <a:t>Teaching</a:t>
            </a:r>
            <a:r>
              <a:rPr lang="pt-PT" sz="1400" dirty="0"/>
              <a:t> </a:t>
            </a:r>
            <a:r>
              <a:rPr lang="pt-PT" sz="1400" dirty="0" err="1"/>
              <a:t>assistant</a:t>
            </a:r>
            <a:endParaRPr lang="pt-PT" sz="1400" dirty="0"/>
          </a:p>
          <a:p>
            <a:pPr algn="ctr">
              <a:tabLst>
                <a:tab pos="542925" algn="l"/>
              </a:tabLst>
            </a:pPr>
            <a:r>
              <a:rPr lang="pt-PT" b="1" dirty="0" err="1"/>
              <a:t>Karollyne</a:t>
            </a:r>
            <a:r>
              <a:rPr lang="pt-PT" b="1" dirty="0"/>
              <a:t> Silva</a:t>
            </a:r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</p:txBody>
      </p:sp>
      <p:pic>
        <p:nvPicPr>
          <p:cNvPr id="45" name="Gráfico 44" descr="Utilizadores com preenchimento sólido">
            <a:extLst>
              <a:ext uri="{FF2B5EF4-FFF2-40B4-BE49-F238E27FC236}">
                <a16:creationId xmlns:a16="http://schemas.microsoft.com/office/drawing/2014/main" id="{AD355D13-0C56-1097-271C-845FCB5C7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9144" y="3618000"/>
            <a:ext cx="538655" cy="538655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F51BF3-5A8B-A874-BDCC-6535C779C4B9}"/>
              </a:ext>
            </a:extLst>
          </p:cNvPr>
          <p:cNvSpPr txBox="1"/>
          <p:nvPr/>
        </p:nvSpPr>
        <p:spPr>
          <a:xfrm>
            <a:off x="2068286" y="430200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Student</a:t>
            </a:r>
            <a:endParaRPr lang="pt-PT" sz="2400" b="1" dirty="0">
              <a:solidFill>
                <a:schemeClr val="bg1"/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6A9C2FB-907E-6020-69EC-BDD1411B754A}"/>
              </a:ext>
            </a:extLst>
          </p:cNvPr>
          <p:cNvSpPr txBox="1"/>
          <p:nvPr/>
        </p:nvSpPr>
        <p:spPr>
          <a:xfrm>
            <a:off x="5105398" y="4302000"/>
            <a:ext cx="278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530B8824-A1AB-60CC-1D92-97286A61595F}"/>
              </a:ext>
            </a:extLst>
          </p:cNvPr>
          <p:cNvSpPr txBox="1"/>
          <p:nvPr/>
        </p:nvSpPr>
        <p:spPr>
          <a:xfrm>
            <a:off x="8164280" y="430200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Supervisors</a:t>
            </a:r>
            <a:endParaRPr lang="pt-PT" sz="2400" b="1" dirty="0">
              <a:solidFill>
                <a:schemeClr val="bg1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C0898FD-DD86-55BF-EE96-A3B44494A8B3}"/>
              </a:ext>
            </a:extLst>
          </p:cNvPr>
          <p:cNvSpPr txBox="1"/>
          <p:nvPr/>
        </p:nvSpPr>
        <p:spPr>
          <a:xfrm>
            <a:off x="10306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1E2C"/>
                </a:solidFill>
              </a:rPr>
              <a:t>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C6EFC99-813F-A5EA-06E0-79C70705BBB1}"/>
              </a:ext>
            </a:extLst>
          </p:cNvPr>
          <p:cNvSpPr txBox="1"/>
          <p:nvPr/>
        </p:nvSpPr>
        <p:spPr>
          <a:xfrm>
            <a:off x="1706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1E2C"/>
                </a:solidFill>
              </a:rPr>
              <a:t>Unconsciousness</a:t>
            </a:r>
            <a:r>
              <a:rPr lang="pt-PT" sz="1200" dirty="0">
                <a:solidFill>
                  <a:srgbClr val="001E2C"/>
                </a:solidFill>
              </a:rPr>
              <a:t> </a:t>
            </a:r>
            <a:r>
              <a:rPr lang="pt-PT" sz="1200" dirty="0" err="1">
                <a:solidFill>
                  <a:srgbClr val="001E2C"/>
                </a:solidFill>
              </a:rPr>
              <a:t>detection</a:t>
            </a:r>
            <a:r>
              <a:rPr lang="pt-PT" sz="1200" dirty="0">
                <a:solidFill>
                  <a:srgbClr val="001E2C"/>
                </a:solidFill>
              </a:rPr>
              <a:t> </a:t>
            </a:r>
          </a:p>
        </p:txBody>
      </p:sp>
      <p:pic>
        <p:nvPicPr>
          <p:cNvPr id="51" name="Picture 10" descr="Ironhack - All Iron">
            <a:extLst>
              <a:ext uri="{FF2B5EF4-FFF2-40B4-BE49-F238E27FC236}">
                <a16:creationId xmlns:a16="http://schemas.microsoft.com/office/drawing/2014/main" id="{B69F805E-9401-F285-A09E-195E57DE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10425294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áfico 51" descr="Portátil com preenchimento sólido">
            <a:extLst>
              <a:ext uri="{FF2B5EF4-FFF2-40B4-BE49-F238E27FC236}">
                <a16:creationId xmlns:a16="http://schemas.microsoft.com/office/drawing/2014/main" id="{91A6EB29-CE71-036E-6435-8A5B0E9D07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5741" y="3618000"/>
            <a:ext cx="554400" cy="554400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8E560326-C75B-0B9E-B97F-BAAA9CEC6795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868FAC63-0423-1D1F-9961-06F378A3E906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357314A-81A8-246B-53BF-391673DA8948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56" name="Gráfico 55" descr="Apresentação com lista de verificação com preenchimento sólido">
            <a:extLst>
              <a:ext uri="{FF2B5EF4-FFF2-40B4-BE49-F238E27FC236}">
                <a16:creationId xmlns:a16="http://schemas.microsoft.com/office/drawing/2014/main" id="{5B74447A-EBB4-9C7C-16C6-A121AFA784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4A41845C-C976-C796-711A-F2810BF1C010}"/>
              </a:ext>
            </a:extLst>
          </p:cNvPr>
          <p:cNvSpPr/>
          <p:nvPr/>
        </p:nvSpPr>
        <p:spPr>
          <a:xfrm>
            <a:off x="10080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005D620A-417A-6770-5269-4AE1C28985AD}"/>
              </a:ext>
            </a:extLst>
          </p:cNvPr>
          <p:cNvSpPr txBox="1"/>
          <p:nvPr/>
        </p:nvSpPr>
        <p:spPr>
          <a:xfrm>
            <a:off x="17280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Summary</a:t>
            </a:r>
            <a:endParaRPr lang="pt-PT" sz="1700" b="1" dirty="0">
              <a:solidFill>
                <a:srgbClr val="0086C2"/>
              </a:solidFill>
            </a:endParaRP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C0E11230-7B76-02D9-C9BE-BB483A43A0C0}"/>
              </a:ext>
            </a:extLst>
          </p:cNvPr>
          <p:cNvCxnSpPr/>
          <p:nvPr/>
        </p:nvCxnSpPr>
        <p:spPr>
          <a:xfrm>
            <a:off x="157843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2541E96E-AD22-0DC6-1977-87AA873E38A7}"/>
              </a:ext>
            </a:extLst>
          </p:cNvPr>
          <p:cNvSpPr txBox="1"/>
          <p:nvPr/>
        </p:nvSpPr>
        <p:spPr>
          <a:xfrm>
            <a:off x="9964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3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CD91200E-D735-42C9-5C44-199A8CF54F6A}"/>
              </a:ext>
            </a:extLst>
          </p:cNvPr>
          <p:cNvSpPr txBox="1"/>
          <p:nvPr/>
        </p:nvSpPr>
        <p:spPr>
          <a:xfrm>
            <a:off x="1364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pic>
        <p:nvPicPr>
          <p:cNvPr id="62" name="Picture 10" descr="Ironhack - All Iron">
            <a:extLst>
              <a:ext uri="{FF2B5EF4-FFF2-40B4-BE49-F238E27FC236}">
                <a16:creationId xmlns:a16="http://schemas.microsoft.com/office/drawing/2014/main" id="{AD941710-1847-BC2E-1C92-7BB665988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1008784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C1EAEDE4-36D4-5225-7D2C-0FCE878173DC}"/>
              </a:ext>
            </a:extLst>
          </p:cNvPr>
          <p:cNvSpPr txBox="1"/>
          <p:nvPr/>
        </p:nvSpPr>
        <p:spPr>
          <a:xfrm>
            <a:off x="3608373" y="1281600"/>
            <a:ext cx="6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b="1" dirty="0"/>
              <a:t>Face </a:t>
            </a:r>
            <a:r>
              <a:rPr lang="pt-PT" sz="1600" b="1" dirty="0" err="1"/>
              <a:t>and</a:t>
            </a:r>
            <a:r>
              <a:rPr lang="pt-PT" sz="1600" b="1" dirty="0"/>
              <a:t> </a:t>
            </a:r>
            <a:r>
              <a:rPr lang="pt-PT" sz="1600" b="1" dirty="0" err="1"/>
              <a:t>eye</a:t>
            </a:r>
            <a:r>
              <a:rPr lang="pt-PT" sz="1600" b="1" dirty="0"/>
              <a:t> </a:t>
            </a:r>
            <a:r>
              <a:rPr lang="pt-PT" sz="1600" b="1" dirty="0" err="1"/>
              <a:t>detection</a:t>
            </a:r>
            <a:r>
              <a:rPr lang="pt-PT" sz="1600" b="1" dirty="0"/>
              <a:t> </a:t>
            </a:r>
            <a:r>
              <a:rPr lang="en-US" sz="1600" dirty="0"/>
              <a:t>in video by applying an image recognition algorithm to each of its frames in real time</a:t>
            </a:r>
            <a:endParaRPr lang="pt-PT" sz="1600" dirty="0"/>
          </a:p>
        </p:txBody>
      </p:sp>
      <p:pic>
        <p:nvPicPr>
          <p:cNvPr id="64" name="Gráfico 63" descr="Distintivo 1 com preenchimento sólido">
            <a:extLst>
              <a:ext uri="{FF2B5EF4-FFF2-40B4-BE49-F238E27FC236}">
                <a16:creationId xmlns:a16="http://schemas.microsoft.com/office/drawing/2014/main" id="{2B07B7FE-3687-555C-DBE5-3DA6A2ED89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64373" y="1152000"/>
            <a:ext cx="864000" cy="864000"/>
          </a:xfrm>
          <a:prstGeom prst="rect">
            <a:avLst/>
          </a:prstGeom>
        </p:spPr>
      </p:pic>
      <p:pic>
        <p:nvPicPr>
          <p:cNvPr id="65" name="Gráfico 64" descr="Distintivo com preenchimento sólido">
            <a:extLst>
              <a:ext uri="{FF2B5EF4-FFF2-40B4-BE49-F238E27FC236}">
                <a16:creationId xmlns:a16="http://schemas.microsoft.com/office/drawing/2014/main" id="{FA59E718-E55C-2417-C6C6-54147A2446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64373" y="2376000"/>
            <a:ext cx="864000" cy="864000"/>
          </a:xfrm>
          <a:prstGeom prst="rect">
            <a:avLst/>
          </a:prstGeom>
        </p:spPr>
      </p:pic>
      <p:pic>
        <p:nvPicPr>
          <p:cNvPr id="66" name="Gráfico 65" descr="Distintivo 3 com preenchimento sólido">
            <a:extLst>
              <a:ext uri="{FF2B5EF4-FFF2-40B4-BE49-F238E27FC236}">
                <a16:creationId xmlns:a16="http://schemas.microsoft.com/office/drawing/2014/main" id="{11E5E865-CB29-A6E2-276A-89DD8358549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64373" y="4824000"/>
            <a:ext cx="864000" cy="864000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906CF12E-55ED-7AE9-92CE-A75F43EE0731}"/>
              </a:ext>
            </a:extLst>
          </p:cNvPr>
          <p:cNvSpPr/>
          <p:nvPr/>
        </p:nvSpPr>
        <p:spPr>
          <a:xfrm>
            <a:off x="2816373" y="3724244"/>
            <a:ext cx="360000" cy="360000"/>
          </a:xfrm>
          <a:prstGeom prst="ellipse">
            <a:avLst/>
          </a:prstGeom>
          <a:solidFill>
            <a:srgbClr val="008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217EFB6-F4E0-8B63-F737-7209454150FC}"/>
              </a:ext>
            </a:extLst>
          </p:cNvPr>
          <p:cNvCxnSpPr>
            <a:cxnSpLocks/>
          </p:cNvCxnSpPr>
          <p:nvPr/>
        </p:nvCxnSpPr>
        <p:spPr>
          <a:xfrm>
            <a:off x="2996373" y="3212785"/>
            <a:ext cx="0" cy="483892"/>
          </a:xfrm>
          <a:prstGeom prst="line">
            <a:avLst/>
          </a:prstGeom>
          <a:ln w="88900">
            <a:solidFill>
              <a:srgbClr val="0086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71D448B9-A47E-59EA-0106-7C931E44FD27}"/>
              </a:ext>
            </a:extLst>
          </p:cNvPr>
          <p:cNvSpPr txBox="1"/>
          <p:nvPr/>
        </p:nvSpPr>
        <p:spPr>
          <a:xfrm>
            <a:off x="3610718" y="2500800"/>
            <a:ext cx="6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Eye</a:t>
            </a:r>
            <a:r>
              <a:rPr lang="pt-PT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classification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 to predict whether the eyes are open or closed, and then conclude about the person’s unconsciousness</a:t>
            </a:r>
            <a:endParaRPr lang="pt-PT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795870B-57CF-2955-7DE7-B9DBA415DE8A}"/>
              </a:ext>
            </a:extLst>
          </p:cNvPr>
          <p:cNvSpPr txBox="1"/>
          <p:nvPr/>
        </p:nvSpPr>
        <p:spPr>
          <a:xfrm>
            <a:off x="3607199" y="3605439"/>
            <a:ext cx="6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 err="1"/>
              <a:t>Conscious</a:t>
            </a:r>
            <a:r>
              <a:rPr lang="pt-PT" sz="1600" dirty="0"/>
              <a:t> status </a:t>
            </a:r>
            <a:r>
              <a:rPr lang="pt-PT" sz="1600" dirty="0" err="1"/>
              <a:t>is</a:t>
            </a:r>
            <a:r>
              <a:rPr lang="pt-PT" sz="1600" dirty="0"/>
              <a:t> </a:t>
            </a:r>
            <a:r>
              <a:rPr lang="pt-PT" sz="1600" dirty="0" err="1"/>
              <a:t>deteriminated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open </a:t>
            </a:r>
            <a:r>
              <a:rPr lang="pt-PT" sz="1600" dirty="0" err="1"/>
              <a:t>eyes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unconscious</a:t>
            </a:r>
            <a:r>
              <a:rPr lang="pt-PT" sz="1600" dirty="0"/>
              <a:t> status </a:t>
            </a:r>
            <a:r>
              <a:rPr lang="pt-PT" sz="1600" dirty="0" err="1"/>
              <a:t>is</a:t>
            </a:r>
            <a:r>
              <a:rPr lang="pt-PT" sz="1600" dirty="0"/>
              <a:t> </a:t>
            </a:r>
            <a:r>
              <a:rPr lang="pt-PT" sz="1600" dirty="0" err="1"/>
              <a:t>determinated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a consistente </a:t>
            </a:r>
            <a:r>
              <a:rPr lang="pt-PT" sz="1600" dirty="0" err="1"/>
              <a:t>period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</a:t>
            </a:r>
            <a:r>
              <a:rPr lang="pt-PT" sz="1600" dirty="0" err="1"/>
              <a:t>closed</a:t>
            </a:r>
            <a:r>
              <a:rPr lang="pt-PT" sz="1600" dirty="0"/>
              <a:t> </a:t>
            </a:r>
            <a:r>
              <a:rPr lang="pt-PT" sz="1600" dirty="0" err="1"/>
              <a:t>eyes</a:t>
            </a:r>
            <a:endParaRPr lang="pt-PT" sz="1600" dirty="0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751706D3-F300-01B6-BADC-5F0CEBCC1483}"/>
              </a:ext>
            </a:extLst>
          </p:cNvPr>
          <p:cNvSpPr txBox="1"/>
          <p:nvPr/>
        </p:nvSpPr>
        <p:spPr>
          <a:xfrm>
            <a:off x="3609938" y="4936856"/>
            <a:ext cx="6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Identification</a:t>
            </a:r>
            <a:r>
              <a:rPr lang="en-US" sz="1600" dirty="0"/>
              <a:t> and visualization </a:t>
            </a:r>
            <a:r>
              <a:rPr lang="en-US" sz="1600" b="1" dirty="0"/>
              <a:t>of some applications </a:t>
            </a:r>
            <a:r>
              <a:rPr lang="en-US" sz="1600" dirty="0"/>
              <a:t>in everyday situations, aiming to determine the usefulness of the tools</a:t>
            </a:r>
            <a:endParaRPr lang="pt-PT" sz="1600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B6BE435B-2E73-C355-F553-2E8BD3A25A64}"/>
              </a:ext>
            </a:extLst>
          </p:cNvPr>
          <p:cNvSpPr/>
          <p:nvPr/>
        </p:nvSpPr>
        <p:spPr>
          <a:xfrm>
            <a:off x="-9115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3" name="Forma livre: Forma 72">
            <a:extLst>
              <a:ext uri="{FF2B5EF4-FFF2-40B4-BE49-F238E27FC236}">
                <a16:creationId xmlns:a16="http://schemas.microsoft.com/office/drawing/2014/main" id="{EAD75EC1-D170-4F3B-11E4-12426093545A}"/>
              </a:ext>
            </a:extLst>
          </p:cNvPr>
          <p:cNvSpPr/>
          <p:nvPr/>
        </p:nvSpPr>
        <p:spPr>
          <a:xfrm>
            <a:off x="468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3AF3BC-F450-7D4C-FB78-9C5DDB5D3225}"/>
              </a:ext>
            </a:extLst>
          </p:cNvPr>
          <p:cNvSpPr txBox="1"/>
          <p:nvPr/>
        </p:nvSpPr>
        <p:spPr>
          <a:xfrm rot="16200000">
            <a:off x="198000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75" name="Gráfico 74" descr="Círculos com setas com preenchimento sólido">
            <a:extLst>
              <a:ext uri="{FF2B5EF4-FFF2-40B4-BE49-F238E27FC236}">
                <a16:creationId xmlns:a16="http://schemas.microsoft.com/office/drawing/2014/main" id="{82187FDB-12EE-1D8E-4FFA-224C683973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5600" y="3200401"/>
            <a:ext cx="488372" cy="488372"/>
          </a:xfrm>
          <a:prstGeom prst="rect">
            <a:avLst/>
          </a:prstGeom>
        </p:spPr>
      </p:pic>
      <p:sp>
        <p:nvSpPr>
          <p:cNvPr id="76" name="Retângulo 75">
            <a:extLst>
              <a:ext uri="{FF2B5EF4-FFF2-40B4-BE49-F238E27FC236}">
                <a16:creationId xmlns:a16="http://schemas.microsoft.com/office/drawing/2014/main" id="{5C4F4A84-F1DC-2D07-74FA-8CC1095C2A88}"/>
              </a:ext>
            </a:extLst>
          </p:cNvPr>
          <p:cNvSpPr/>
          <p:nvPr/>
        </p:nvSpPr>
        <p:spPr>
          <a:xfrm>
            <a:off x="-94896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D315C3B6-4EEA-FEE7-4CBF-813EEC9EBB9C}"/>
              </a:ext>
            </a:extLst>
          </p:cNvPr>
          <p:cNvCxnSpPr/>
          <p:nvPr/>
        </p:nvCxnSpPr>
        <p:spPr>
          <a:xfrm>
            <a:off x="-891360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D35F76C3-9172-E703-990E-4D0E8D8028E5}"/>
              </a:ext>
            </a:extLst>
          </p:cNvPr>
          <p:cNvSpPr txBox="1"/>
          <p:nvPr/>
        </p:nvSpPr>
        <p:spPr>
          <a:xfrm>
            <a:off x="-91332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DF718EF-6651-CB3B-0858-EAD0B235972D}"/>
              </a:ext>
            </a:extLst>
          </p:cNvPr>
          <p:cNvSpPr txBox="1"/>
          <p:nvPr/>
        </p:nvSpPr>
        <p:spPr>
          <a:xfrm>
            <a:off x="-87696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>
                <a:solidFill>
                  <a:srgbClr val="0086C2"/>
                </a:solidFill>
              </a:rPr>
              <a:t>Face </a:t>
            </a:r>
            <a:r>
              <a:rPr lang="pt-PT" sz="1700" b="1" dirty="0" err="1">
                <a:solidFill>
                  <a:srgbClr val="0086C2"/>
                </a:solidFill>
              </a:rPr>
              <a:t>and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eye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detection</a:t>
            </a:r>
            <a:r>
              <a:rPr lang="pt-PT" sz="1700" b="1" dirty="0">
                <a:solidFill>
                  <a:srgbClr val="0086C2"/>
                </a:solidFill>
              </a:rPr>
              <a:t> – </a:t>
            </a:r>
            <a:r>
              <a:rPr lang="pt-PT" sz="1700" b="1" dirty="0" err="1">
                <a:solidFill>
                  <a:srgbClr val="0086C2"/>
                </a:solidFill>
              </a:rPr>
              <a:t>Haar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Cascades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80" name="Picture 10" descr="Ironhack - All Iron">
            <a:extLst>
              <a:ext uri="{FF2B5EF4-FFF2-40B4-BE49-F238E27FC236}">
                <a16:creationId xmlns:a16="http://schemas.microsoft.com/office/drawing/2014/main" id="{74B34007-249E-7A19-83C0-3D828D40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41760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CaixaDeTexto 80">
            <a:extLst>
              <a:ext uri="{FF2B5EF4-FFF2-40B4-BE49-F238E27FC236}">
                <a16:creationId xmlns:a16="http://schemas.microsoft.com/office/drawing/2014/main" id="{D2D6CF5E-F7B3-8CC7-B310-DA744E7CDE8A}"/>
              </a:ext>
            </a:extLst>
          </p:cNvPr>
          <p:cNvSpPr txBox="1"/>
          <p:nvPr/>
        </p:nvSpPr>
        <p:spPr>
          <a:xfrm>
            <a:off x="-4669200" y="1657145"/>
            <a:ext cx="44550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Object</a:t>
            </a:r>
            <a:r>
              <a:rPr lang="pt-PT" sz="1600" b="1" dirty="0"/>
              <a:t> </a:t>
            </a:r>
            <a:r>
              <a:rPr lang="pt-PT" sz="1600" b="1" dirty="0" err="1"/>
              <a:t>detection</a:t>
            </a:r>
            <a:r>
              <a:rPr lang="pt-PT" sz="1600" b="1" dirty="0"/>
              <a:t> </a:t>
            </a:r>
            <a:r>
              <a:rPr lang="pt-PT" sz="1600" b="1" dirty="0" err="1"/>
              <a:t>algorithm</a:t>
            </a:r>
            <a:r>
              <a:rPr lang="pt-PT" sz="1600" dirty="0"/>
              <a:t>, </a:t>
            </a:r>
            <a:r>
              <a:rPr lang="pt-PT" sz="1600" dirty="0" err="1"/>
              <a:t>used</a:t>
            </a:r>
            <a:r>
              <a:rPr lang="pt-PT" sz="1600" dirty="0"/>
              <a:t> in </a:t>
            </a:r>
            <a:r>
              <a:rPr lang="pt-PT" sz="1600" dirty="0" err="1"/>
              <a:t>OpenCV</a:t>
            </a:r>
            <a:r>
              <a:rPr lang="pt-PT" sz="1600" dirty="0"/>
              <a:t>, </a:t>
            </a:r>
            <a:r>
              <a:rPr lang="pt-PT" sz="1600" dirty="0" err="1"/>
              <a:t>an</a:t>
            </a:r>
            <a:r>
              <a:rPr lang="pt-PT" sz="1600" dirty="0"/>
              <a:t> open </a:t>
            </a:r>
            <a:r>
              <a:rPr lang="pt-PT" sz="1600" dirty="0" err="1"/>
              <a:t>computer</a:t>
            </a:r>
            <a:r>
              <a:rPr lang="pt-PT" sz="1600" dirty="0"/>
              <a:t> </a:t>
            </a:r>
            <a:r>
              <a:rPr lang="pt-PT" sz="1600" dirty="0" err="1"/>
              <a:t>vision</a:t>
            </a:r>
            <a:r>
              <a:rPr lang="pt-PT" sz="1600" dirty="0"/>
              <a:t> </a:t>
            </a:r>
            <a:r>
              <a:rPr lang="pt-PT" sz="1600" dirty="0" err="1"/>
              <a:t>library</a:t>
            </a: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/>
              <a:t>Capable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</a:t>
            </a:r>
            <a:r>
              <a:rPr lang="pt-PT" sz="1600" dirty="0" err="1"/>
              <a:t>detecting</a:t>
            </a:r>
            <a:r>
              <a:rPr lang="pt-PT" sz="1600" dirty="0"/>
              <a:t> </a:t>
            </a:r>
            <a:r>
              <a:rPr lang="pt-PT" sz="1600" dirty="0" err="1"/>
              <a:t>objects</a:t>
            </a:r>
            <a:r>
              <a:rPr lang="pt-PT" sz="1600" dirty="0"/>
              <a:t> in </a:t>
            </a:r>
            <a:r>
              <a:rPr lang="pt-PT" sz="1600" dirty="0" err="1"/>
              <a:t>images</a:t>
            </a:r>
            <a:r>
              <a:rPr lang="pt-PT" sz="1600" dirty="0"/>
              <a:t>, </a:t>
            </a:r>
            <a:r>
              <a:rPr lang="pt-PT" sz="1600" b="1" dirty="0" err="1"/>
              <a:t>regardless</a:t>
            </a:r>
            <a:r>
              <a:rPr lang="pt-PT" sz="1600" b="1" dirty="0"/>
              <a:t> </a:t>
            </a:r>
            <a:r>
              <a:rPr lang="pt-PT" sz="1600" b="1" dirty="0" err="1"/>
              <a:t>of</a:t>
            </a:r>
            <a:r>
              <a:rPr lang="pt-PT" sz="1600" b="1" dirty="0"/>
              <a:t> </a:t>
            </a:r>
            <a:r>
              <a:rPr lang="pt-PT" sz="1600" b="1" dirty="0" err="1"/>
              <a:t>their</a:t>
            </a:r>
            <a:r>
              <a:rPr lang="pt-PT" sz="1600" b="1" dirty="0"/>
              <a:t> </a:t>
            </a:r>
            <a:r>
              <a:rPr lang="pt-PT" sz="1600" b="1" dirty="0" err="1"/>
              <a:t>location</a:t>
            </a:r>
            <a:r>
              <a:rPr lang="pt-PT" sz="1600" b="1" dirty="0"/>
              <a:t> </a:t>
            </a:r>
            <a:r>
              <a:rPr lang="pt-PT" sz="1600" b="1" dirty="0" err="1"/>
              <a:t>and</a:t>
            </a:r>
            <a:r>
              <a:rPr lang="pt-PT" sz="1600" b="1" dirty="0"/>
              <a:t> </a:t>
            </a:r>
            <a:r>
              <a:rPr lang="pt-PT" sz="1600" b="1" dirty="0" err="1"/>
              <a:t>scale</a:t>
            </a:r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Not</a:t>
            </a:r>
            <a:r>
              <a:rPr lang="pt-PT" sz="1600" b="1" dirty="0"/>
              <a:t> as </a:t>
            </a:r>
            <a:r>
              <a:rPr lang="pt-PT" sz="1600" b="1" dirty="0" err="1"/>
              <a:t>accurate</a:t>
            </a:r>
            <a:r>
              <a:rPr lang="pt-PT" sz="1600" dirty="0"/>
              <a:t> as </a:t>
            </a:r>
            <a:r>
              <a:rPr lang="pt-PT" sz="1600" dirty="0" err="1"/>
              <a:t>other</a:t>
            </a:r>
            <a:r>
              <a:rPr lang="pt-PT" sz="1600" dirty="0"/>
              <a:t> </a:t>
            </a:r>
            <a:r>
              <a:rPr lang="pt-PT" sz="1600" dirty="0" err="1"/>
              <a:t>modern</a:t>
            </a:r>
            <a:r>
              <a:rPr lang="pt-PT" sz="1600" dirty="0"/>
              <a:t> </a:t>
            </a:r>
            <a:r>
              <a:rPr lang="pt-PT" sz="1600" dirty="0" err="1"/>
              <a:t>algorithms</a:t>
            </a:r>
            <a:r>
              <a:rPr lang="pt-PT" sz="1600" dirty="0"/>
              <a:t>, </a:t>
            </a:r>
            <a:r>
              <a:rPr lang="pt-PT" sz="1600" dirty="0" err="1"/>
              <a:t>tend</a:t>
            </a:r>
            <a:r>
              <a:rPr lang="pt-PT" sz="1600" dirty="0"/>
              <a:t> to </a:t>
            </a:r>
            <a:r>
              <a:rPr lang="pt-PT" sz="1600" dirty="0" err="1"/>
              <a:t>be</a:t>
            </a:r>
            <a:r>
              <a:rPr lang="pt-PT" sz="1600" dirty="0"/>
              <a:t> </a:t>
            </a:r>
            <a:r>
              <a:rPr lang="pt-PT" sz="1600" dirty="0" err="1"/>
              <a:t>prone</a:t>
            </a:r>
            <a:r>
              <a:rPr lang="pt-PT" sz="1600" dirty="0"/>
              <a:t> to false-positive </a:t>
            </a:r>
            <a:r>
              <a:rPr lang="pt-PT" sz="1600" dirty="0" err="1"/>
              <a:t>detections</a:t>
            </a: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Really</a:t>
            </a:r>
            <a:r>
              <a:rPr lang="pt-PT" sz="1600" b="1" dirty="0"/>
              <a:t> fast</a:t>
            </a:r>
            <a:r>
              <a:rPr lang="pt-PT" sz="1600" dirty="0"/>
              <a:t>, </a:t>
            </a:r>
            <a:r>
              <a:rPr lang="pt-PT" sz="1600" dirty="0" err="1"/>
              <a:t>making</a:t>
            </a:r>
            <a:r>
              <a:rPr lang="pt-PT" sz="1600" dirty="0"/>
              <a:t> </a:t>
            </a:r>
            <a:r>
              <a:rPr lang="pt-PT" sz="1600" dirty="0" err="1"/>
              <a:t>it</a:t>
            </a:r>
            <a:r>
              <a:rPr lang="pt-PT" sz="1600" dirty="0"/>
              <a:t> </a:t>
            </a:r>
            <a:r>
              <a:rPr lang="pt-PT" sz="1600" dirty="0" err="1"/>
              <a:t>possible</a:t>
            </a:r>
            <a:r>
              <a:rPr lang="pt-PT" sz="1600" dirty="0"/>
              <a:t> to </a:t>
            </a:r>
            <a:r>
              <a:rPr lang="pt-PT" sz="1600" dirty="0" err="1"/>
              <a:t>detect</a:t>
            </a:r>
            <a:r>
              <a:rPr lang="pt-PT" sz="1600" dirty="0"/>
              <a:t> </a:t>
            </a:r>
            <a:r>
              <a:rPr lang="pt-PT" sz="1600" dirty="0" err="1"/>
              <a:t>objects</a:t>
            </a:r>
            <a:r>
              <a:rPr lang="pt-PT" sz="1600" dirty="0"/>
              <a:t> in real-time </a:t>
            </a:r>
            <a:r>
              <a:rPr lang="pt-PT" sz="1600" dirty="0" err="1"/>
              <a:t>video</a:t>
            </a:r>
            <a:r>
              <a:rPr lang="pt-PT" sz="1600" dirty="0"/>
              <a:t> </a:t>
            </a:r>
            <a:r>
              <a:rPr lang="pt-PT" sz="1600" dirty="0" err="1"/>
              <a:t>streams</a:t>
            </a:r>
            <a:endParaRPr lang="pt-PT" sz="1600" dirty="0"/>
          </a:p>
        </p:txBody>
      </p:sp>
      <p:pic>
        <p:nvPicPr>
          <p:cNvPr id="82" name="Imagem 81" descr="Uma imagem com captura de ecrã, Cara humana, pessoa, arte&#10;&#10;Descrição gerada automaticamente">
            <a:extLst>
              <a:ext uri="{FF2B5EF4-FFF2-40B4-BE49-F238E27FC236}">
                <a16:creationId xmlns:a16="http://schemas.microsoft.com/office/drawing/2014/main" id="{DDA8E7EA-FC38-8BEB-C4FC-A4CE2F17ED2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8000" y="1531089"/>
            <a:ext cx="3732530" cy="3827722"/>
          </a:xfrm>
          <a:prstGeom prst="rect">
            <a:avLst/>
          </a:prstGeom>
          <a:ln w="25400">
            <a:noFill/>
          </a:ln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0D68CA86-6CB6-5DB7-A148-9FE9BD262B32}"/>
              </a:ext>
            </a:extLst>
          </p:cNvPr>
          <p:cNvSpPr txBox="1"/>
          <p:nvPr/>
        </p:nvSpPr>
        <p:spPr>
          <a:xfrm>
            <a:off x="-532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4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82672B15-F687-93CD-96D5-032E88349853}"/>
              </a:ext>
            </a:extLst>
          </p:cNvPr>
          <p:cNvSpPr/>
          <p:nvPr/>
        </p:nvSpPr>
        <p:spPr>
          <a:xfrm>
            <a:off x="-9457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C0A636E-4FB3-ED39-3E18-A5D40EBC428C}"/>
              </a:ext>
            </a:extLst>
          </p:cNvPr>
          <p:cNvSpPr/>
          <p:nvPr/>
        </p:nvSpPr>
        <p:spPr>
          <a:xfrm>
            <a:off x="12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3C539E77-18B4-4280-8618-B18F097C5983}"/>
              </a:ext>
            </a:extLst>
          </p:cNvPr>
          <p:cNvSpPr txBox="1"/>
          <p:nvPr/>
        </p:nvSpPr>
        <p:spPr>
          <a:xfrm rot="16200000">
            <a:off x="-142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87" name="Gráfico 86" descr="Investigação com preenchimento sólido">
            <a:extLst>
              <a:ext uri="{FF2B5EF4-FFF2-40B4-BE49-F238E27FC236}">
                <a16:creationId xmlns:a16="http://schemas.microsoft.com/office/drawing/2014/main" id="{B25D99B6-1DCA-1858-5BE5-D7FC4DBFAF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6200000">
            <a:off x="183600" y="3200400"/>
            <a:ext cx="489600" cy="489600"/>
          </a:xfrm>
          <a:prstGeom prst="rect">
            <a:avLst/>
          </a:prstGeom>
        </p:spPr>
      </p:pic>
      <p:sp>
        <p:nvSpPr>
          <p:cNvPr id="88" name="Retângulo 87">
            <a:extLst>
              <a:ext uri="{FF2B5EF4-FFF2-40B4-BE49-F238E27FC236}">
                <a16:creationId xmlns:a16="http://schemas.microsoft.com/office/drawing/2014/main" id="{254B94B3-4587-CFDF-0138-CD2159D0C21F}"/>
              </a:ext>
            </a:extLst>
          </p:cNvPr>
          <p:cNvSpPr/>
          <p:nvPr/>
        </p:nvSpPr>
        <p:spPr>
          <a:xfrm>
            <a:off x="-9799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0D0D0AD-BB1D-1104-F313-E6E9DBAF500E}"/>
              </a:ext>
            </a:extLst>
          </p:cNvPr>
          <p:cNvSpPr/>
          <p:nvPr/>
        </p:nvSpPr>
        <p:spPr>
          <a:xfrm>
            <a:off x="-216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AA75416A-16C8-D8F8-7F8A-7713216C1DF7}"/>
              </a:ext>
            </a:extLst>
          </p:cNvPr>
          <p:cNvSpPr txBox="1"/>
          <p:nvPr/>
        </p:nvSpPr>
        <p:spPr>
          <a:xfrm rot="16200000">
            <a:off x="-484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91" name="Gráfico 90" descr="Engrenagem com preenchimento sólido">
            <a:extLst>
              <a:ext uri="{FF2B5EF4-FFF2-40B4-BE49-F238E27FC236}">
                <a16:creationId xmlns:a16="http://schemas.microsoft.com/office/drawing/2014/main" id="{545DB429-714B-45CB-CAFF-5B837C5C6C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154800" y="3200400"/>
            <a:ext cx="489600" cy="489600"/>
          </a:xfrm>
          <a:prstGeom prst="rect">
            <a:avLst/>
          </a:prstGeom>
        </p:spPr>
      </p:pic>
      <p:sp>
        <p:nvSpPr>
          <p:cNvPr id="92" name="Retângulo 91">
            <a:extLst>
              <a:ext uri="{FF2B5EF4-FFF2-40B4-BE49-F238E27FC236}">
                <a16:creationId xmlns:a16="http://schemas.microsoft.com/office/drawing/2014/main" id="{5BD57432-F275-9903-4567-87154EE6CB0C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90367B11-6FF2-DD52-3CD2-B14BE73F5E10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57ED93C6-2BA6-8E0D-004F-DD969DB11367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95" name="Gráfico 94" descr="Lâmpada e engrenagem com preenchimento sólido">
            <a:extLst>
              <a:ext uri="{FF2B5EF4-FFF2-40B4-BE49-F238E27FC236}">
                <a16:creationId xmlns:a16="http://schemas.microsoft.com/office/drawing/2014/main" id="{5E0BD030-8AAB-5910-59AB-F83EEF7D0F0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8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 animBg="1"/>
      <p:bldP spid="69" grpId="0"/>
      <p:bldP spid="70" grpId="0"/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>
            <a:extLst>
              <a:ext uri="{FF2B5EF4-FFF2-40B4-BE49-F238E27FC236}">
                <a16:creationId xmlns:a16="http://schemas.microsoft.com/office/drawing/2014/main" id="{4359AB9A-72C6-29DA-6750-B707C77D6F45}"/>
              </a:ext>
            </a:extLst>
          </p:cNvPr>
          <p:cNvSpPr txBox="1"/>
          <p:nvPr/>
        </p:nvSpPr>
        <p:spPr>
          <a:xfrm>
            <a:off x="3138413" y="1983911"/>
            <a:ext cx="799711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 err="1"/>
              <a:t>Unconsciousness</a:t>
            </a:r>
            <a:r>
              <a:rPr lang="pt-PT" sz="3600" b="1" dirty="0"/>
              <a:t> </a:t>
            </a:r>
            <a:r>
              <a:rPr lang="pt-PT" sz="3600" b="1" dirty="0" err="1"/>
              <a:t>detection</a:t>
            </a:r>
            <a:endParaRPr lang="pt-PT" sz="3600" b="1" dirty="0"/>
          </a:p>
          <a:p>
            <a:pPr algn="ctr"/>
            <a:endParaRPr lang="pt-PT" sz="2400" b="1" dirty="0"/>
          </a:p>
          <a:p>
            <a:pPr algn="ctr">
              <a:tabLst>
                <a:tab pos="714375" algn="l"/>
                <a:tab pos="2690813" algn="l"/>
                <a:tab pos="5108575" algn="l"/>
              </a:tabLst>
            </a:pPr>
            <a:r>
              <a:rPr lang="pt-PT" sz="2400" dirty="0" err="1"/>
              <a:t>Application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artificial </a:t>
            </a:r>
            <a:r>
              <a:rPr lang="pt-PT" sz="2400" dirty="0" err="1"/>
              <a:t>intelligence</a:t>
            </a:r>
            <a:r>
              <a:rPr lang="pt-PT" sz="2400" dirty="0"/>
              <a:t> in </a:t>
            </a:r>
            <a:r>
              <a:rPr lang="pt-PT" sz="2400" dirty="0" err="1"/>
              <a:t>image</a:t>
            </a:r>
            <a:r>
              <a:rPr lang="pt-PT" sz="2400" dirty="0"/>
              <a:t> </a:t>
            </a:r>
            <a:r>
              <a:rPr lang="pt-PT" sz="2400" dirty="0" err="1"/>
              <a:t>recognition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classification</a:t>
            </a:r>
            <a:endParaRPr lang="pt-PT" sz="24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1B93EC4-A52D-B7ED-396D-AD3CA9457A65}"/>
              </a:ext>
            </a:extLst>
          </p:cNvPr>
          <p:cNvSpPr txBox="1"/>
          <p:nvPr/>
        </p:nvSpPr>
        <p:spPr>
          <a:xfrm>
            <a:off x="2247421" y="6238800"/>
            <a:ext cx="9750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60688" algn="l"/>
                <a:tab pos="5108575" algn="l"/>
              </a:tabLst>
            </a:pPr>
            <a:r>
              <a:rPr lang="pt-PT" sz="1600" b="1" dirty="0" err="1">
                <a:solidFill>
                  <a:srgbClr val="46555F"/>
                </a:solidFill>
              </a:rPr>
              <a:t>March</a:t>
            </a:r>
            <a:r>
              <a:rPr lang="pt-PT" sz="1600" b="1" dirty="0">
                <a:solidFill>
                  <a:srgbClr val="46555F"/>
                </a:solidFill>
              </a:rPr>
              <a:t> 2024</a:t>
            </a:r>
          </a:p>
        </p:txBody>
      </p:sp>
      <p:pic>
        <p:nvPicPr>
          <p:cNvPr id="27" name="Picture 10" descr="Ironhack - All Iron">
            <a:extLst>
              <a:ext uri="{FF2B5EF4-FFF2-40B4-BE49-F238E27FC236}">
                <a16:creationId xmlns:a16="http://schemas.microsoft.com/office/drawing/2014/main" id="{15D1670C-60D3-3C53-F6FC-2BDF2AE63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6549648" y="4705350"/>
            <a:ext cx="1143000" cy="121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C9656FB-6C9A-8373-3BC9-5B035CFF8597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6544F877-F856-C4B8-2D90-8B853F1ACC66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4C18B18-2AF7-4560-9A22-3831CC962418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5" name="Gráfico 4" descr="Professor com preenchimento sólido">
            <a:extLst>
              <a:ext uri="{FF2B5EF4-FFF2-40B4-BE49-F238E27FC236}">
                <a16:creationId xmlns:a16="http://schemas.microsoft.com/office/drawing/2014/main" id="{82E06092-CB2E-0252-5B2F-AE056667E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5CAB673-9A06-16EB-2E4A-8ADF12BE2358}"/>
              </a:ext>
            </a:extLst>
          </p:cNvPr>
          <p:cNvSpPr/>
          <p:nvPr/>
        </p:nvSpPr>
        <p:spPr>
          <a:xfrm>
            <a:off x="1349831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D500A2C9-FF09-7F31-F38C-497BEBEA2790}"/>
              </a:ext>
            </a:extLst>
          </p:cNvPr>
          <p:cNvCxnSpPr/>
          <p:nvPr/>
        </p:nvCxnSpPr>
        <p:spPr>
          <a:xfrm>
            <a:off x="1926774" y="6052460"/>
            <a:ext cx="8991600" cy="0"/>
          </a:xfrm>
          <a:prstGeom prst="line">
            <a:avLst/>
          </a:prstGeom>
          <a:ln w="19050">
            <a:solidFill>
              <a:srgbClr val="0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Superiores Arredondados 23">
            <a:extLst>
              <a:ext uri="{FF2B5EF4-FFF2-40B4-BE49-F238E27FC236}">
                <a16:creationId xmlns:a16="http://schemas.microsoft.com/office/drawing/2014/main" id="{2A02511F-F462-4AA0-6F8B-94DE16FE13E5}"/>
              </a:ext>
            </a:extLst>
          </p:cNvPr>
          <p:cNvSpPr/>
          <p:nvPr/>
        </p:nvSpPr>
        <p:spPr>
          <a:xfrm>
            <a:off x="5115924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6E0EC4D5-B0F0-BFCA-A4ED-347FA3BC2E33}"/>
              </a:ext>
            </a:extLst>
          </p:cNvPr>
          <p:cNvSpPr/>
          <p:nvPr/>
        </p:nvSpPr>
        <p:spPr>
          <a:xfrm flipV="1">
            <a:off x="5115924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0A94A6A-1BFE-A53C-9153-13799A5BF384}"/>
              </a:ext>
            </a:extLst>
          </p:cNvPr>
          <p:cNvSpPr txBox="1"/>
          <p:nvPr/>
        </p:nvSpPr>
        <p:spPr>
          <a:xfrm>
            <a:off x="5096649" y="543600"/>
            <a:ext cx="27878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b="1" dirty="0" err="1"/>
              <a:t>Unconsciousness</a:t>
            </a:r>
            <a:r>
              <a:rPr lang="pt-PT" b="1" dirty="0"/>
              <a:t> </a:t>
            </a:r>
            <a:r>
              <a:rPr lang="pt-PT" b="1" dirty="0" err="1"/>
              <a:t>detection</a:t>
            </a:r>
            <a:endParaRPr lang="pt-PT" b="1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r>
              <a:rPr lang="en-US" sz="1400" dirty="0"/>
              <a:t>Application of artificial intelligence in image recognition and classification</a:t>
            </a:r>
            <a:endParaRPr lang="pt-PT" dirty="0"/>
          </a:p>
        </p:txBody>
      </p:sp>
      <p:sp>
        <p:nvSpPr>
          <p:cNvPr id="30" name="Retângulo: Cantos Superiores Arredondados 29">
            <a:extLst>
              <a:ext uri="{FF2B5EF4-FFF2-40B4-BE49-F238E27FC236}">
                <a16:creationId xmlns:a16="http://schemas.microsoft.com/office/drawing/2014/main" id="{5BC563DB-23EA-47B3-6233-5D0A285AA770}"/>
              </a:ext>
            </a:extLst>
          </p:cNvPr>
          <p:cNvSpPr/>
          <p:nvPr/>
        </p:nvSpPr>
        <p:spPr>
          <a:xfrm>
            <a:off x="2066474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91D2741E-10CC-AB73-079F-5137179CBA20}"/>
              </a:ext>
            </a:extLst>
          </p:cNvPr>
          <p:cNvSpPr/>
          <p:nvPr/>
        </p:nvSpPr>
        <p:spPr>
          <a:xfrm flipV="1">
            <a:off x="2066474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7AD89FF-E2ED-B79A-4757-DC2F2B5B1BA0}"/>
              </a:ext>
            </a:extLst>
          </p:cNvPr>
          <p:cNvSpPr txBox="1"/>
          <p:nvPr/>
        </p:nvSpPr>
        <p:spPr>
          <a:xfrm>
            <a:off x="2047199" y="720000"/>
            <a:ext cx="27878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endParaRPr lang="pt-PT" sz="1800" dirty="0"/>
          </a:p>
          <a:p>
            <a:pPr algn="ctr"/>
            <a:r>
              <a:rPr lang="pt-PT" b="1" dirty="0"/>
              <a:t>João Lopes</a:t>
            </a:r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r>
              <a:rPr lang="pt-PT" sz="1400" dirty="0"/>
              <a:t>Data </a:t>
            </a:r>
            <a:r>
              <a:rPr lang="pt-PT" sz="1400" dirty="0" err="1"/>
              <a:t>Analytics</a:t>
            </a:r>
            <a:endParaRPr lang="pt-PT" sz="1400" dirty="0"/>
          </a:p>
          <a:p>
            <a:pPr algn="ctr"/>
            <a:r>
              <a:rPr lang="pt-PT" sz="1400" dirty="0" err="1"/>
              <a:t>Ironhack</a:t>
            </a:r>
            <a:r>
              <a:rPr lang="pt-PT" sz="1400" dirty="0"/>
              <a:t> </a:t>
            </a:r>
            <a:r>
              <a:rPr lang="pt-PT" sz="1400" dirty="0" err="1"/>
              <a:t>Bootcamp</a:t>
            </a:r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</p:txBody>
      </p:sp>
      <p:pic>
        <p:nvPicPr>
          <p:cNvPr id="41" name="Gráfico 40" descr="Capelo com preenchimento sólido">
            <a:extLst>
              <a:ext uri="{FF2B5EF4-FFF2-40B4-BE49-F238E27FC236}">
                <a16:creationId xmlns:a16="http://schemas.microsoft.com/office/drawing/2014/main" id="{8EEAA466-9E7E-746B-40B6-1688ABBBA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081" y="3607200"/>
            <a:ext cx="555910" cy="555910"/>
          </a:xfrm>
          <a:prstGeom prst="rect">
            <a:avLst/>
          </a:prstGeom>
        </p:spPr>
      </p:pic>
      <p:sp>
        <p:nvSpPr>
          <p:cNvPr id="42" name="Retângulo: Cantos Superiores Arredondados 41">
            <a:extLst>
              <a:ext uri="{FF2B5EF4-FFF2-40B4-BE49-F238E27FC236}">
                <a16:creationId xmlns:a16="http://schemas.microsoft.com/office/drawing/2014/main" id="{695FA347-1FE7-E900-86D3-E9E2636488BE}"/>
              </a:ext>
            </a:extLst>
          </p:cNvPr>
          <p:cNvSpPr/>
          <p:nvPr/>
        </p:nvSpPr>
        <p:spPr>
          <a:xfrm>
            <a:off x="8168917" y="1105200"/>
            <a:ext cx="2730500" cy="31115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7940E19F-27CD-FB4C-2919-17DE3C7A0886}"/>
              </a:ext>
            </a:extLst>
          </p:cNvPr>
          <p:cNvSpPr/>
          <p:nvPr/>
        </p:nvSpPr>
        <p:spPr>
          <a:xfrm flipV="1">
            <a:off x="8168917" y="3420000"/>
            <a:ext cx="2743200" cy="1739900"/>
          </a:xfrm>
          <a:custGeom>
            <a:avLst/>
            <a:gdLst>
              <a:gd name="connsiteX0" fmla="*/ 1377950 w 2743200"/>
              <a:gd name="connsiteY0" fmla="*/ 1739900 h 1739900"/>
              <a:gd name="connsiteX1" fmla="*/ 1879600 w 2743200"/>
              <a:gd name="connsiteY1" fmla="*/ 1238250 h 1739900"/>
              <a:gd name="connsiteX2" fmla="*/ 1878960 w 2743200"/>
              <a:gd name="connsiteY2" fmla="*/ 1231900 h 1739900"/>
              <a:gd name="connsiteX3" fmla="*/ 2743200 w 2743200"/>
              <a:gd name="connsiteY3" fmla="*/ 1231900 h 1739900"/>
              <a:gd name="connsiteX4" fmla="*/ 2743200 w 2743200"/>
              <a:gd name="connsiteY4" fmla="*/ 436042 h 1739900"/>
              <a:gd name="connsiteX5" fmla="*/ 2307158 w 2743200"/>
              <a:gd name="connsiteY5" fmla="*/ 0 h 1739900"/>
              <a:gd name="connsiteX6" fmla="*/ 436042 w 2743200"/>
              <a:gd name="connsiteY6" fmla="*/ 0 h 1739900"/>
              <a:gd name="connsiteX7" fmla="*/ 0 w 2743200"/>
              <a:gd name="connsiteY7" fmla="*/ 436042 h 1739900"/>
              <a:gd name="connsiteX8" fmla="*/ 0 w 2743200"/>
              <a:gd name="connsiteY8" fmla="*/ 1231900 h 1739900"/>
              <a:gd name="connsiteX9" fmla="*/ 876940 w 2743200"/>
              <a:gd name="connsiteY9" fmla="*/ 1231900 h 1739900"/>
              <a:gd name="connsiteX10" fmla="*/ 876300 w 2743200"/>
              <a:gd name="connsiteY10" fmla="*/ 1238250 h 1739900"/>
              <a:gd name="connsiteX11" fmla="*/ 1377950 w 2743200"/>
              <a:gd name="connsiteY1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1739900">
                <a:moveTo>
                  <a:pt x="1377950" y="1739900"/>
                </a:moveTo>
                <a:cubicBezTo>
                  <a:pt x="1655004" y="1739900"/>
                  <a:pt x="1879600" y="1515304"/>
                  <a:pt x="1879600" y="1238250"/>
                </a:cubicBezTo>
                <a:lnTo>
                  <a:pt x="1878960" y="1231900"/>
                </a:lnTo>
                <a:lnTo>
                  <a:pt x="2743200" y="1231900"/>
                </a:lnTo>
                <a:lnTo>
                  <a:pt x="2743200" y="436042"/>
                </a:lnTo>
                <a:cubicBezTo>
                  <a:pt x="2743200" y="195223"/>
                  <a:pt x="2547977" y="0"/>
                  <a:pt x="2307158" y="0"/>
                </a:cubicBezTo>
                <a:lnTo>
                  <a:pt x="436042" y="0"/>
                </a:lnTo>
                <a:cubicBezTo>
                  <a:pt x="195223" y="0"/>
                  <a:pt x="0" y="195223"/>
                  <a:pt x="0" y="436042"/>
                </a:cubicBezTo>
                <a:lnTo>
                  <a:pt x="0" y="1231900"/>
                </a:lnTo>
                <a:lnTo>
                  <a:pt x="876940" y="1231900"/>
                </a:lnTo>
                <a:lnTo>
                  <a:pt x="876300" y="1238250"/>
                </a:lnTo>
                <a:cubicBezTo>
                  <a:pt x="876300" y="1515304"/>
                  <a:pt x="1100896" y="1739900"/>
                  <a:pt x="1377950" y="173990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175F5DC-BE11-A487-2E20-E0BF84BA4D3A}"/>
              </a:ext>
            </a:extLst>
          </p:cNvPr>
          <p:cNvSpPr txBox="1"/>
          <p:nvPr/>
        </p:nvSpPr>
        <p:spPr>
          <a:xfrm>
            <a:off x="8149642" y="633600"/>
            <a:ext cx="27878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sz="1400" dirty="0"/>
              <a:t>Lead </a:t>
            </a:r>
            <a:r>
              <a:rPr lang="pt-PT" sz="1400" dirty="0" err="1"/>
              <a:t>teacher</a:t>
            </a:r>
            <a:endParaRPr lang="pt-PT" sz="1400" dirty="0"/>
          </a:p>
          <a:p>
            <a:pPr algn="ctr"/>
            <a:r>
              <a:rPr lang="pt-PT" b="1" dirty="0"/>
              <a:t>Gonçalo Nobre</a:t>
            </a:r>
          </a:p>
          <a:p>
            <a:pPr algn="ctr"/>
            <a:r>
              <a:rPr lang="pt-PT" sz="1400" dirty="0"/>
              <a:t> </a:t>
            </a:r>
          </a:p>
          <a:p>
            <a:pPr algn="ctr"/>
            <a:r>
              <a:rPr lang="pt-PT" sz="1400" dirty="0" err="1"/>
              <a:t>Teaching</a:t>
            </a:r>
            <a:r>
              <a:rPr lang="pt-PT" sz="1400" dirty="0"/>
              <a:t> </a:t>
            </a:r>
            <a:r>
              <a:rPr lang="pt-PT" sz="1400" dirty="0" err="1"/>
              <a:t>assistant</a:t>
            </a:r>
            <a:endParaRPr lang="pt-PT" sz="1400" dirty="0"/>
          </a:p>
          <a:p>
            <a:pPr algn="ctr">
              <a:tabLst>
                <a:tab pos="542925" algn="l"/>
              </a:tabLst>
            </a:pPr>
            <a:r>
              <a:rPr lang="pt-PT" b="1" dirty="0" err="1"/>
              <a:t>Karollyne</a:t>
            </a:r>
            <a:r>
              <a:rPr lang="pt-PT" b="1" dirty="0"/>
              <a:t> Silva</a:t>
            </a:r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</p:txBody>
      </p:sp>
      <p:pic>
        <p:nvPicPr>
          <p:cNvPr id="45" name="Gráfico 44" descr="Utilizadores com preenchimento sólido">
            <a:extLst>
              <a:ext uri="{FF2B5EF4-FFF2-40B4-BE49-F238E27FC236}">
                <a16:creationId xmlns:a16="http://schemas.microsoft.com/office/drawing/2014/main" id="{AD355D13-0C56-1097-271C-845FCB5C7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9144" y="3618000"/>
            <a:ext cx="538655" cy="538655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F51BF3-5A8B-A874-BDCC-6535C779C4B9}"/>
              </a:ext>
            </a:extLst>
          </p:cNvPr>
          <p:cNvSpPr txBox="1"/>
          <p:nvPr/>
        </p:nvSpPr>
        <p:spPr>
          <a:xfrm>
            <a:off x="2068286" y="430200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Student</a:t>
            </a:r>
            <a:endParaRPr lang="pt-PT" sz="2400" b="1" dirty="0">
              <a:solidFill>
                <a:schemeClr val="bg1"/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6A9C2FB-907E-6020-69EC-BDD1411B754A}"/>
              </a:ext>
            </a:extLst>
          </p:cNvPr>
          <p:cNvSpPr txBox="1"/>
          <p:nvPr/>
        </p:nvSpPr>
        <p:spPr>
          <a:xfrm>
            <a:off x="5105398" y="4302000"/>
            <a:ext cx="278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530B8824-A1AB-60CC-1D92-97286A61595F}"/>
              </a:ext>
            </a:extLst>
          </p:cNvPr>
          <p:cNvSpPr txBox="1"/>
          <p:nvPr/>
        </p:nvSpPr>
        <p:spPr>
          <a:xfrm>
            <a:off x="8164280" y="430200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chemeClr val="bg1"/>
                </a:solidFill>
              </a:rPr>
              <a:t>Supervisors</a:t>
            </a:r>
            <a:endParaRPr lang="pt-PT" sz="2400" b="1" dirty="0">
              <a:solidFill>
                <a:schemeClr val="bg1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C0898FD-DD86-55BF-EE96-A3B44494A8B3}"/>
              </a:ext>
            </a:extLst>
          </p:cNvPr>
          <p:cNvSpPr txBox="1"/>
          <p:nvPr/>
        </p:nvSpPr>
        <p:spPr>
          <a:xfrm>
            <a:off x="10306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1E2C"/>
                </a:solidFill>
              </a:rPr>
              <a:t>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C6EFC99-813F-A5EA-06E0-79C70705BBB1}"/>
              </a:ext>
            </a:extLst>
          </p:cNvPr>
          <p:cNvSpPr txBox="1"/>
          <p:nvPr/>
        </p:nvSpPr>
        <p:spPr>
          <a:xfrm>
            <a:off x="1706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1E2C"/>
                </a:solidFill>
              </a:rPr>
              <a:t>Unconsciousness</a:t>
            </a:r>
            <a:r>
              <a:rPr lang="pt-PT" sz="1200" dirty="0">
                <a:solidFill>
                  <a:srgbClr val="001E2C"/>
                </a:solidFill>
              </a:rPr>
              <a:t> </a:t>
            </a:r>
            <a:r>
              <a:rPr lang="pt-PT" sz="1200" dirty="0" err="1">
                <a:solidFill>
                  <a:srgbClr val="001E2C"/>
                </a:solidFill>
              </a:rPr>
              <a:t>detection</a:t>
            </a:r>
            <a:r>
              <a:rPr lang="pt-PT" sz="1200" dirty="0">
                <a:solidFill>
                  <a:srgbClr val="001E2C"/>
                </a:solidFill>
              </a:rPr>
              <a:t> </a:t>
            </a:r>
          </a:p>
        </p:txBody>
      </p:sp>
      <p:pic>
        <p:nvPicPr>
          <p:cNvPr id="51" name="Picture 10" descr="Ironhack - All Iron">
            <a:extLst>
              <a:ext uri="{FF2B5EF4-FFF2-40B4-BE49-F238E27FC236}">
                <a16:creationId xmlns:a16="http://schemas.microsoft.com/office/drawing/2014/main" id="{B69F805E-9401-F285-A09E-195E57DEE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10425294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áfico 51" descr="Portátil com preenchimento sólido">
            <a:extLst>
              <a:ext uri="{FF2B5EF4-FFF2-40B4-BE49-F238E27FC236}">
                <a16:creationId xmlns:a16="http://schemas.microsoft.com/office/drawing/2014/main" id="{91A6EB29-CE71-036E-6435-8A5B0E9D07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5741" y="3618000"/>
            <a:ext cx="554400" cy="554400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8E560326-C75B-0B9E-B97F-BAAA9CEC6795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868FAC63-0423-1D1F-9961-06F378A3E906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357314A-81A8-246B-53BF-391673DA8948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56" name="Gráfico 55" descr="Apresentação com lista de verificação com preenchimento sólido">
            <a:extLst>
              <a:ext uri="{FF2B5EF4-FFF2-40B4-BE49-F238E27FC236}">
                <a16:creationId xmlns:a16="http://schemas.microsoft.com/office/drawing/2014/main" id="{5B74447A-EBB4-9C7C-16C6-A121AFA784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4A41845C-C976-C796-711A-F2810BF1C010}"/>
              </a:ext>
            </a:extLst>
          </p:cNvPr>
          <p:cNvSpPr/>
          <p:nvPr/>
        </p:nvSpPr>
        <p:spPr>
          <a:xfrm>
            <a:off x="10080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005D620A-417A-6770-5269-4AE1C28985AD}"/>
              </a:ext>
            </a:extLst>
          </p:cNvPr>
          <p:cNvSpPr txBox="1"/>
          <p:nvPr/>
        </p:nvSpPr>
        <p:spPr>
          <a:xfrm>
            <a:off x="17280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Summary</a:t>
            </a:r>
            <a:endParaRPr lang="pt-PT" sz="1700" b="1" dirty="0">
              <a:solidFill>
                <a:srgbClr val="0086C2"/>
              </a:solidFill>
            </a:endParaRP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C0E11230-7B76-02D9-C9BE-BB483A43A0C0}"/>
              </a:ext>
            </a:extLst>
          </p:cNvPr>
          <p:cNvCxnSpPr/>
          <p:nvPr/>
        </p:nvCxnSpPr>
        <p:spPr>
          <a:xfrm>
            <a:off x="157843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2541E96E-AD22-0DC6-1977-87AA873E38A7}"/>
              </a:ext>
            </a:extLst>
          </p:cNvPr>
          <p:cNvSpPr txBox="1"/>
          <p:nvPr/>
        </p:nvSpPr>
        <p:spPr>
          <a:xfrm>
            <a:off x="9964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3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CD91200E-D735-42C9-5C44-199A8CF54F6A}"/>
              </a:ext>
            </a:extLst>
          </p:cNvPr>
          <p:cNvSpPr txBox="1"/>
          <p:nvPr/>
        </p:nvSpPr>
        <p:spPr>
          <a:xfrm>
            <a:off x="1364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pic>
        <p:nvPicPr>
          <p:cNvPr id="62" name="Picture 10" descr="Ironhack - All Iron">
            <a:extLst>
              <a:ext uri="{FF2B5EF4-FFF2-40B4-BE49-F238E27FC236}">
                <a16:creationId xmlns:a16="http://schemas.microsoft.com/office/drawing/2014/main" id="{AD941710-1847-BC2E-1C92-7BB665988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1008784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C1EAEDE4-36D4-5225-7D2C-0FCE878173DC}"/>
              </a:ext>
            </a:extLst>
          </p:cNvPr>
          <p:cNvSpPr txBox="1"/>
          <p:nvPr/>
        </p:nvSpPr>
        <p:spPr>
          <a:xfrm>
            <a:off x="3608373" y="1281600"/>
            <a:ext cx="6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b="1" dirty="0"/>
              <a:t>Face </a:t>
            </a:r>
            <a:r>
              <a:rPr lang="pt-PT" sz="1600" b="1" dirty="0" err="1"/>
              <a:t>and</a:t>
            </a:r>
            <a:r>
              <a:rPr lang="pt-PT" sz="1600" b="1" dirty="0"/>
              <a:t> </a:t>
            </a:r>
            <a:r>
              <a:rPr lang="pt-PT" sz="1600" b="1" dirty="0" err="1"/>
              <a:t>eye</a:t>
            </a:r>
            <a:r>
              <a:rPr lang="pt-PT" sz="1600" b="1" dirty="0"/>
              <a:t> </a:t>
            </a:r>
            <a:r>
              <a:rPr lang="pt-PT" sz="1600" b="1" dirty="0" err="1"/>
              <a:t>detection</a:t>
            </a:r>
            <a:r>
              <a:rPr lang="pt-PT" sz="1600" b="1" dirty="0"/>
              <a:t> </a:t>
            </a:r>
            <a:r>
              <a:rPr lang="en-US" sz="1600" dirty="0"/>
              <a:t>in video by applying an image recognition algorithm to each of its frames in real time</a:t>
            </a:r>
            <a:endParaRPr lang="pt-PT" sz="1600" dirty="0"/>
          </a:p>
        </p:txBody>
      </p:sp>
      <p:pic>
        <p:nvPicPr>
          <p:cNvPr id="64" name="Gráfico 63" descr="Distintivo 1 com preenchimento sólido">
            <a:extLst>
              <a:ext uri="{FF2B5EF4-FFF2-40B4-BE49-F238E27FC236}">
                <a16:creationId xmlns:a16="http://schemas.microsoft.com/office/drawing/2014/main" id="{2B07B7FE-3687-555C-DBE5-3DA6A2ED89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64373" y="1152000"/>
            <a:ext cx="864000" cy="864000"/>
          </a:xfrm>
          <a:prstGeom prst="rect">
            <a:avLst/>
          </a:prstGeom>
        </p:spPr>
      </p:pic>
      <p:pic>
        <p:nvPicPr>
          <p:cNvPr id="65" name="Gráfico 64" descr="Distintivo com preenchimento sólido">
            <a:extLst>
              <a:ext uri="{FF2B5EF4-FFF2-40B4-BE49-F238E27FC236}">
                <a16:creationId xmlns:a16="http://schemas.microsoft.com/office/drawing/2014/main" id="{FA59E718-E55C-2417-C6C6-54147A2446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64373" y="2376000"/>
            <a:ext cx="864000" cy="864000"/>
          </a:xfrm>
          <a:prstGeom prst="rect">
            <a:avLst/>
          </a:prstGeom>
        </p:spPr>
      </p:pic>
      <p:pic>
        <p:nvPicPr>
          <p:cNvPr id="66" name="Gráfico 65" descr="Distintivo 3 com preenchimento sólido">
            <a:extLst>
              <a:ext uri="{FF2B5EF4-FFF2-40B4-BE49-F238E27FC236}">
                <a16:creationId xmlns:a16="http://schemas.microsoft.com/office/drawing/2014/main" id="{11E5E865-CB29-A6E2-276A-89DD8358549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64373" y="4824000"/>
            <a:ext cx="864000" cy="864000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906CF12E-55ED-7AE9-92CE-A75F43EE0731}"/>
              </a:ext>
            </a:extLst>
          </p:cNvPr>
          <p:cNvSpPr/>
          <p:nvPr/>
        </p:nvSpPr>
        <p:spPr>
          <a:xfrm>
            <a:off x="2816373" y="3724244"/>
            <a:ext cx="360000" cy="360000"/>
          </a:xfrm>
          <a:prstGeom prst="ellipse">
            <a:avLst/>
          </a:prstGeom>
          <a:solidFill>
            <a:srgbClr val="008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217EFB6-F4E0-8B63-F737-7209454150FC}"/>
              </a:ext>
            </a:extLst>
          </p:cNvPr>
          <p:cNvCxnSpPr>
            <a:cxnSpLocks/>
          </p:cNvCxnSpPr>
          <p:nvPr/>
        </p:nvCxnSpPr>
        <p:spPr>
          <a:xfrm>
            <a:off x="2996373" y="3212785"/>
            <a:ext cx="0" cy="483892"/>
          </a:xfrm>
          <a:prstGeom prst="line">
            <a:avLst/>
          </a:prstGeom>
          <a:ln w="88900">
            <a:solidFill>
              <a:srgbClr val="0086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71D448B9-A47E-59EA-0106-7C931E44FD27}"/>
              </a:ext>
            </a:extLst>
          </p:cNvPr>
          <p:cNvSpPr txBox="1"/>
          <p:nvPr/>
        </p:nvSpPr>
        <p:spPr>
          <a:xfrm>
            <a:off x="3610718" y="2500800"/>
            <a:ext cx="6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Eye</a:t>
            </a:r>
            <a:r>
              <a:rPr lang="pt-PT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classification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 to predict whether the eyes are open or closed, and then conclude about the person’s unconsciousness</a:t>
            </a:r>
            <a:endParaRPr lang="pt-PT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795870B-57CF-2955-7DE7-B9DBA415DE8A}"/>
              </a:ext>
            </a:extLst>
          </p:cNvPr>
          <p:cNvSpPr txBox="1"/>
          <p:nvPr/>
        </p:nvSpPr>
        <p:spPr>
          <a:xfrm>
            <a:off x="3607199" y="3605439"/>
            <a:ext cx="6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 err="1"/>
              <a:t>Conscious</a:t>
            </a:r>
            <a:r>
              <a:rPr lang="pt-PT" sz="1600" dirty="0"/>
              <a:t> status </a:t>
            </a:r>
            <a:r>
              <a:rPr lang="pt-PT" sz="1600" dirty="0" err="1"/>
              <a:t>is</a:t>
            </a:r>
            <a:r>
              <a:rPr lang="pt-PT" sz="1600" dirty="0"/>
              <a:t> </a:t>
            </a:r>
            <a:r>
              <a:rPr lang="pt-PT" sz="1600" dirty="0" err="1"/>
              <a:t>deteriminated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open </a:t>
            </a:r>
            <a:r>
              <a:rPr lang="pt-PT" sz="1600" dirty="0" err="1"/>
              <a:t>eyes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unconscious</a:t>
            </a:r>
            <a:r>
              <a:rPr lang="pt-PT" sz="1600" dirty="0"/>
              <a:t> status </a:t>
            </a:r>
            <a:r>
              <a:rPr lang="pt-PT" sz="1600" dirty="0" err="1"/>
              <a:t>is</a:t>
            </a:r>
            <a:r>
              <a:rPr lang="pt-PT" sz="1600" dirty="0"/>
              <a:t> </a:t>
            </a:r>
            <a:r>
              <a:rPr lang="pt-PT" sz="1600" dirty="0" err="1"/>
              <a:t>determinated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a consistente </a:t>
            </a:r>
            <a:r>
              <a:rPr lang="pt-PT" sz="1600" dirty="0" err="1"/>
              <a:t>period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</a:t>
            </a:r>
            <a:r>
              <a:rPr lang="pt-PT" sz="1600" dirty="0" err="1"/>
              <a:t>closed</a:t>
            </a:r>
            <a:r>
              <a:rPr lang="pt-PT" sz="1600" dirty="0"/>
              <a:t> </a:t>
            </a:r>
            <a:r>
              <a:rPr lang="pt-PT" sz="1600" dirty="0" err="1"/>
              <a:t>eyes</a:t>
            </a:r>
            <a:endParaRPr lang="pt-PT" sz="1600" dirty="0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751706D3-F300-01B6-BADC-5F0CEBCC1483}"/>
              </a:ext>
            </a:extLst>
          </p:cNvPr>
          <p:cNvSpPr txBox="1"/>
          <p:nvPr/>
        </p:nvSpPr>
        <p:spPr>
          <a:xfrm>
            <a:off x="3609938" y="4936856"/>
            <a:ext cx="6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Identification</a:t>
            </a:r>
            <a:r>
              <a:rPr lang="en-US" sz="1600" dirty="0"/>
              <a:t> and visualization </a:t>
            </a:r>
            <a:r>
              <a:rPr lang="en-US" sz="1600" b="1" dirty="0"/>
              <a:t>of some applications </a:t>
            </a:r>
            <a:r>
              <a:rPr lang="en-US" sz="1600" dirty="0"/>
              <a:t>in everyday situations, aiming to determine the usefulness of the tools</a:t>
            </a:r>
            <a:endParaRPr lang="pt-PT" sz="1600" dirty="0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B6BE435B-2E73-C355-F553-2E8BD3A25A64}"/>
              </a:ext>
            </a:extLst>
          </p:cNvPr>
          <p:cNvSpPr/>
          <p:nvPr/>
        </p:nvSpPr>
        <p:spPr>
          <a:xfrm>
            <a:off x="10390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3" name="Forma livre: Forma 72">
            <a:extLst>
              <a:ext uri="{FF2B5EF4-FFF2-40B4-BE49-F238E27FC236}">
                <a16:creationId xmlns:a16="http://schemas.microsoft.com/office/drawing/2014/main" id="{EAD75EC1-D170-4F3B-11E4-12426093545A}"/>
              </a:ext>
            </a:extLst>
          </p:cNvPr>
          <p:cNvSpPr/>
          <p:nvPr/>
        </p:nvSpPr>
        <p:spPr>
          <a:xfrm>
            <a:off x="106229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B3AF3BC-F450-7D4C-FB78-9C5DDB5D3225}"/>
              </a:ext>
            </a:extLst>
          </p:cNvPr>
          <p:cNvSpPr txBox="1"/>
          <p:nvPr/>
        </p:nvSpPr>
        <p:spPr>
          <a:xfrm rot="16200000">
            <a:off x="103544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75" name="Gráfico 74" descr="Círculos com setas com preenchimento sólido">
            <a:extLst>
              <a:ext uri="{FF2B5EF4-FFF2-40B4-BE49-F238E27FC236}">
                <a16:creationId xmlns:a16="http://schemas.microsoft.com/office/drawing/2014/main" id="{82187FDB-12EE-1D8E-4FFA-224C683973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10681200" y="3200401"/>
            <a:ext cx="488372" cy="488372"/>
          </a:xfrm>
          <a:prstGeom prst="rect">
            <a:avLst/>
          </a:prstGeom>
        </p:spPr>
      </p:pic>
      <p:sp>
        <p:nvSpPr>
          <p:cNvPr id="76" name="Retângulo 75">
            <a:extLst>
              <a:ext uri="{FF2B5EF4-FFF2-40B4-BE49-F238E27FC236}">
                <a16:creationId xmlns:a16="http://schemas.microsoft.com/office/drawing/2014/main" id="{5C4F4A84-F1DC-2D07-74FA-8CC1095C2A88}"/>
              </a:ext>
            </a:extLst>
          </p:cNvPr>
          <p:cNvSpPr/>
          <p:nvPr/>
        </p:nvSpPr>
        <p:spPr>
          <a:xfrm>
            <a:off x="664029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D315C3B6-4EEA-FEE7-4CBF-813EEC9EBB9C}"/>
              </a:ext>
            </a:extLst>
          </p:cNvPr>
          <p:cNvCxnSpPr/>
          <p:nvPr/>
        </p:nvCxnSpPr>
        <p:spPr>
          <a:xfrm>
            <a:off x="1240972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D35F76C3-9172-E703-990E-4D0E8D8028E5}"/>
              </a:ext>
            </a:extLst>
          </p:cNvPr>
          <p:cNvSpPr txBox="1"/>
          <p:nvPr/>
        </p:nvSpPr>
        <p:spPr>
          <a:xfrm>
            <a:off x="1022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DF718EF-6651-CB3B-0858-EAD0B235972D}"/>
              </a:ext>
            </a:extLst>
          </p:cNvPr>
          <p:cNvSpPr txBox="1"/>
          <p:nvPr/>
        </p:nvSpPr>
        <p:spPr>
          <a:xfrm>
            <a:off x="13860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>
                <a:solidFill>
                  <a:srgbClr val="0086C2"/>
                </a:solidFill>
              </a:rPr>
              <a:t>Face </a:t>
            </a:r>
            <a:r>
              <a:rPr lang="pt-PT" sz="1700" b="1" dirty="0" err="1">
                <a:solidFill>
                  <a:srgbClr val="0086C2"/>
                </a:solidFill>
              </a:rPr>
              <a:t>and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eye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detection</a:t>
            </a:r>
            <a:r>
              <a:rPr lang="pt-PT" sz="1700" b="1" dirty="0">
                <a:solidFill>
                  <a:srgbClr val="0086C2"/>
                </a:solidFill>
              </a:rPr>
              <a:t> – </a:t>
            </a:r>
            <a:r>
              <a:rPr lang="pt-PT" sz="1700" b="1" dirty="0" err="1">
                <a:solidFill>
                  <a:srgbClr val="0086C2"/>
                </a:solidFill>
              </a:rPr>
              <a:t>Haar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Cascades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80" name="Picture 10" descr="Ironhack - All Iron">
            <a:extLst>
              <a:ext uri="{FF2B5EF4-FFF2-40B4-BE49-F238E27FC236}">
                <a16:creationId xmlns:a16="http://schemas.microsoft.com/office/drawing/2014/main" id="{74B34007-249E-7A19-83C0-3D828D40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739484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CaixaDeTexto 80">
            <a:extLst>
              <a:ext uri="{FF2B5EF4-FFF2-40B4-BE49-F238E27FC236}">
                <a16:creationId xmlns:a16="http://schemas.microsoft.com/office/drawing/2014/main" id="{D2D6CF5E-F7B3-8CC7-B310-DA744E7CDE8A}"/>
              </a:ext>
            </a:extLst>
          </p:cNvPr>
          <p:cNvSpPr txBox="1"/>
          <p:nvPr/>
        </p:nvSpPr>
        <p:spPr>
          <a:xfrm>
            <a:off x="5486400" y="1657145"/>
            <a:ext cx="44550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Object</a:t>
            </a:r>
            <a:r>
              <a:rPr lang="pt-PT" sz="1600" b="1" dirty="0"/>
              <a:t> </a:t>
            </a:r>
            <a:r>
              <a:rPr lang="pt-PT" sz="1600" b="1" dirty="0" err="1"/>
              <a:t>detection</a:t>
            </a:r>
            <a:r>
              <a:rPr lang="pt-PT" sz="1600" b="1" dirty="0"/>
              <a:t> </a:t>
            </a:r>
            <a:r>
              <a:rPr lang="pt-PT" sz="1600" b="1" dirty="0" err="1"/>
              <a:t>algorithm</a:t>
            </a:r>
            <a:r>
              <a:rPr lang="pt-PT" sz="1600" dirty="0"/>
              <a:t>, </a:t>
            </a:r>
            <a:r>
              <a:rPr lang="pt-PT" sz="1600" dirty="0" err="1"/>
              <a:t>used</a:t>
            </a:r>
            <a:r>
              <a:rPr lang="pt-PT" sz="1600" dirty="0"/>
              <a:t> in </a:t>
            </a:r>
            <a:r>
              <a:rPr lang="pt-PT" sz="1600" dirty="0" err="1"/>
              <a:t>OpenCV</a:t>
            </a:r>
            <a:r>
              <a:rPr lang="pt-PT" sz="1600" dirty="0"/>
              <a:t>, </a:t>
            </a:r>
            <a:r>
              <a:rPr lang="pt-PT" sz="1600" dirty="0" err="1"/>
              <a:t>an</a:t>
            </a:r>
            <a:r>
              <a:rPr lang="pt-PT" sz="1600" dirty="0"/>
              <a:t> open </a:t>
            </a:r>
            <a:r>
              <a:rPr lang="pt-PT" sz="1600" dirty="0" err="1"/>
              <a:t>computer</a:t>
            </a:r>
            <a:r>
              <a:rPr lang="pt-PT" sz="1600" dirty="0"/>
              <a:t> </a:t>
            </a:r>
            <a:r>
              <a:rPr lang="pt-PT" sz="1600" dirty="0" err="1"/>
              <a:t>vision</a:t>
            </a:r>
            <a:r>
              <a:rPr lang="pt-PT" sz="1600" dirty="0"/>
              <a:t> </a:t>
            </a:r>
            <a:r>
              <a:rPr lang="pt-PT" sz="1600" dirty="0" err="1"/>
              <a:t>library</a:t>
            </a: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/>
              <a:t>Capable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</a:t>
            </a:r>
            <a:r>
              <a:rPr lang="pt-PT" sz="1600" dirty="0" err="1"/>
              <a:t>detecting</a:t>
            </a:r>
            <a:r>
              <a:rPr lang="pt-PT" sz="1600" dirty="0"/>
              <a:t> </a:t>
            </a:r>
            <a:r>
              <a:rPr lang="pt-PT" sz="1600" dirty="0" err="1"/>
              <a:t>objects</a:t>
            </a:r>
            <a:r>
              <a:rPr lang="pt-PT" sz="1600" dirty="0"/>
              <a:t> in </a:t>
            </a:r>
            <a:r>
              <a:rPr lang="pt-PT" sz="1600" dirty="0" err="1"/>
              <a:t>images</a:t>
            </a:r>
            <a:r>
              <a:rPr lang="pt-PT" sz="1600" dirty="0"/>
              <a:t>, </a:t>
            </a:r>
            <a:r>
              <a:rPr lang="pt-PT" sz="1600" b="1" dirty="0" err="1"/>
              <a:t>regardless</a:t>
            </a:r>
            <a:r>
              <a:rPr lang="pt-PT" sz="1600" b="1" dirty="0"/>
              <a:t> </a:t>
            </a:r>
            <a:r>
              <a:rPr lang="pt-PT" sz="1600" b="1" dirty="0" err="1"/>
              <a:t>of</a:t>
            </a:r>
            <a:r>
              <a:rPr lang="pt-PT" sz="1600" b="1" dirty="0"/>
              <a:t> </a:t>
            </a:r>
            <a:r>
              <a:rPr lang="pt-PT" sz="1600" b="1" dirty="0" err="1"/>
              <a:t>their</a:t>
            </a:r>
            <a:r>
              <a:rPr lang="pt-PT" sz="1600" b="1" dirty="0"/>
              <a:t> </a:t>
            </a:r>
            <a:r>
              <a:rPr lang="pt-PT" sz="1600" b="1" dirty="0" err="1"/>
              <a:t>location</a:t>
            </a:r>
            <a:r>
              <a:rPr lang="pt-PT" sz="1600" b="1" dirty="0"/>
              <a:t> </a:t>
            </a:r>
            <a:r>
              <a:rPr lang="pt-PT" sz="1600" b="1" dirty="0" err="1"/>
              <a:t>and</a:t>
            </a:r>
            <a:r>
              <a:rPr lang="pt-PT" sz="1600" b="1" dirty="0"/>
              <a:t> </a:t>
            </a:r>
            <a:r>
              <a:rPr lang="pt-PT" sz="1600" b="1" dirty="0" err="1"/>
              <a:t>scale</a:t>
            </a:r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Not</a:t>
            </a:r>
            <a:r>
              <a:rPr lang="pt-PT" sz="1600" b="1" dirty="0"/>
              <a:t> as </a:t>
            </a:r>
            <a:r>
              <a:rPr lang="pt-PT" sz="1600" b="1" dirty="0" err="1"/>
              <a:t>accurate</a:t>
            </a:r>
            <a:r>
              <a:rPr lang="pt-PT" sz="1600" dirty="0"/>
              <a:t> as </a:t>
            </a:r>
            <a:r>
              <a:rPr lang="pt-PT" sz="1600" dirty="0" err="1"/>
              <a:t>other</a:t>
            </a:r>
            <a:r>
              <a:rPr lang="pt-PT" sz="1600" dirty="0"/>
              <a:t> </a:t>
            </a:r>
            <a:r>
              <a:rPr lang="pt-PT" sz="1600" dirty="0" err="1"/>
              <a:t>modern</a:t>
            </a:r>
            <a:r>
              <a:rPr lang="pt-PT" sz="1600" dirty="0"/>
              <a:t> </a:t>
            </a:r>
            <a:r>
              <a:rPr lang="pt-PT" sz="1600" dirty="0" err="1"/>
              <a:t>algorithms</a:t>
            </a:r>
            <a:r>
              <a:rPr lang="pt-PT" sz="1600" dirty="0"/>
              <a:t>, </a:t>
            </a:r>
            <a:r>
              <a:rPr lang="pt-PT" sz="1600" dirty="0" err="1"/>
              <a:t>tend</a:t>
            </a:r>
            <a:r>
              <a:rPr lang="pt-PT" sz="1600" dirty="0"/>
              <a:t> to </a:t>
            </a:r>
            <a:r>
              <a:rPr lang="pt-PT" sz="1600" dirty="0" err="1"/>
              <a:t>be</a:t>
            </a:r>
            <a:r>
              <a:rPr lang="pt-PT" sz="1600" dirty="0"/>
              <a:t> </a:t>
            </a:r>
            <a:r>
              <a:rPr lang="pt-PT" sz="1600" dirty="0" err="1"/>
              <a:t>prone</a:t>
            </a:r>
            <a:r>
              <a:rPr lang="pt-PT" sz="1600" dirty="0"/>
              <a:t> to false-positive </a:t>
            </a:r>
            <a:r>
              <a:rPr lang="pt-PT" sz="1600" dirty="0" err="1"/>
              <a:t>detections</a:t>
            </a:r>
            <a:endParaRPr lang="pt-PT" sz="1600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Really</a:t>
            </a:r>
            <a:r>
              <a:rPr lang="pt-PT" sz="1600" b="1" dirty="0"/>
              <a:t> fast</a:t>
            </a:r>
            <a:r>
              <a:rPr lang="pt-PT" sz="1600" dirty="0"/>
              <a:t>, </a:t>
            </a:r>
            <a:r>
              <a:rPr lang="pt-PT" sz="1600" dirty="0" err="1"/>
              <a:t>making</a:t>
            </a:r>
            <a:r>
              <a:rPr lang="pt-PT" sz="1600" dirty="0"/>
              <a:t> </a:t>
            </a:r>
            <a:r>
              <a:rPr lang="pt-PT" sz="1600" dirty="0" err="1"/>
              <a:t>it</a:t>
            </a:r>
            <a:r>
              <a:rPr lang="pt-PT" sz="1600" dirty="0"/>
              <a:t> </a:t>
            </a:r>
            <a:r>
              <a:rPr lang="pt-PT" sz="1600" dirty="0" err="1"/>
              <a:t>possible</a:t>
            </a:r>
            <a:r>
              <a:rPr lang="pt-PT" sz="1600" dirty="0"/>
              <a:t> to </a:t>
            </a:r>
            <a:r>
              <a:rPr lang="pt-PT" sz="1600" dirty="0" err="1"/>
              <a:t>detect</a:t>
            </a:r>
            <a:r>
              <a:rPr lang="pt-PT" sz="1600" dirty="0"/>
              <a:t> </a:t>
            </a:r>
            <a:r>
              <a:rPr lang="pt-PT" sz="1600" dirty="0" err="1"/>
              <a:t>objects</a:t>
            </a:r>
            <a:r>
              <a:rPr lang="pt-PT" sz="1600" dirty="0"/>
              <a:t> in real-time </a:t>
            </a:r>
            <a:r>
              <a:rPr lang="pt-PT" sz="1600" dirty="0" err="1"/>
              <a:t>video</a:t>
            </a:r>
            <a:r>
              <a:rPr lang="pt-PT" sz="1600" dirty="0"/>
              <a:t> </a:t>
            </a:r>
            <a:r>
              <a:rPr lang="pt-PT" sz="1600" dirty="0" err="1"/>
              <a:t>streams</a:t>
            </a:r>
            <a:endParaRPr lang="pt-PT" sz="1600" dirty="0"/>
          </a:p>
        </p:txBody>
      </p:sp>
      <p:pic>
        <p:nvPicPr>
          <p:cNvPr id="82" name="Imagem 81" descr="Uma imagem com captura de ecrã, Cara humana, pessoa, arte&#10;&#10;Descrição gerada automaticamente">
            <a:extLst>
              <a:ext uri="{FF2B5EF4-FFF2-40B4-BE49-F238E27FC236}">
                <a16:creationId xmlns:a16="http://schemas.microsoft.com/office/drawing/2014/main" id="{DDA8E7EA-FC38-8BEB-C4FC-A4CE2F17ED2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01" y="1531089"/>
            <a:ext cx="3732530" cy="3827722"/>
          </a:xfrm>
          <a:prstGeom prst="rect">
            <a:avLst/>
          </a:prstGeom>
          <a:ln w="25400">
            <a:noFill/>
          </a:ln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0D68CA86-6CB6-5DB7-A148-9FE9BD262B32}"/>
              </a:ext>
            </a:extLst>
          </p:cNvPr>
          <p:cNvSpPr txBox="1"/>
          <p:nvPr/>
        </p:nvSpPr>
        <p:spPr>
          <a:xfrm>
            <a:off x="9622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4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82672B15-F687-93CD-96D5-032E88349853}"/>
              </a:ext>
            </a:extLst>
          </p:cNvPr>
          <p:cNvSpPr/>
          <p:nvPr/>
        </p:nvSpPr>
        <p:spPr>
          <a:xfrm>
            <a:off x="-9457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C0A636E-4FB3-ED39-3E18-A5D40EBC428C}"/>
              </a:ext>
            </a:extLst>
          </p:cNvPr>
          <p:cNvSpPr/>
          <p:nvPr/>
        </p:nvSpPr>
        <p:spPr>
          <a:xfrm>
            <a:off x="12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3C539E77-18B4-4280-8618-B18F097C5983}"/>
              </a:ext>
            </a:extLst>
          </p:cNvPr>
          <p:cNvSpPr txBox="1"/>
          <p:nvPr/>
        </p:nvSpPr>
        <p:spPr>
          <a:xfrm rot="16200000">
            <a:off x="-142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87" name="Gráfico 86" descr="Investigação com preenchimento sólido">
            <a:extLst>
              <a:ext uri="{FF2B5EF4-FFF2-40B4-BE49-F238E27FC236}">
                <a16:creationId xmlns:a16="http://schemas.microsoft.com/office/drawing/2014/main" id="{B25D99B6-1DCA-1858-5BE5-D7FC4DBFAF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6200000">
            <a:off x="183600" y="3200400"/>
            <a:ext cx="489600" cy="489600"/>
          </a:xfrm>
          <a:prstGeom prst="rect">
            <a:avLst/>
          </a:prstGeom>
        </p:spPr>
      </p:pic>
      <p:sp>
        <p:nvSpPr>
          <p:cNvPr id="88" name="Retângulo 87">
            <a:extLst>
              <a:ext uri="{FF2B5EF4-FFF2-40B4-BE49-F238E27FC236}">
                <a16:creationId xmlns:a16="http://schemas.microsoft.com/office/drawing/2014/main" id="{254B94B3-4587-CFDF-0138-CD2159D0C21F}"/>
              </a:ext>
            </a:extLst>
          </p:cNvPr>
          <p:cNvSpPr/>
          <p:nvPr/>
        </p:nvSpPr>
        <p:spPr>
          <a:xfrm>
            <a:off x="-9799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0D0D0AD-BB1D-1104-F313-E6E9DBAF500E}"/>
              </a:ext>
            </a:extLst>
          </p:cNvPr>
          <p:cNvSpPr/>
          <p:nvPr/>
        </p:nvSpPr>
        <p:spPr>
          <a:xfrm>
            <a:off x="-216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AA75416A-16C8-D8F8-7F8A-7713216C1DF7}"/>
              </a:ext>
            </a:extLst>
          </p:cNvPr>
          <p:cNvSpPr txBox="1"/>
          <p:nvPr/>
        </p:nvSpPr>
        <p:spPr>
          <a:xfrm rot="16200000">
            <a:off x="-484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91" name="Gráfico 90" descr="Engrenagem com preenchimento sólido">
            <a:extLst>
              <a:ext uri="{FF2B5EF4-FFF2-40B4-BE49-F238E27FC236}">
                <a16:creationId xmlns:a16="http://schemas.microsoft.com/office/drawing/2014/main" id="{545DB429-714B-45CB-CAFF-5B837C5C6C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154800" y="3200400"/>
            <a:ext cx="489600" cy="489600"/>
          </a:xfrm>
          <a:prstGeom prst="rect">
            <a:avLst/>
          </a:prstGeom>
        </p:spPr>
      </p:pic>
      <p:sp>
        <p:nvSpPr>
          <p:cNvPr id="92" name="Retângulo 91">
            <a:extLst>
              <a:ext uri="{FF2B5EF4-FFF2-40B4-BE49-F238E27FC236}">
                <a16:creationId xmlns:a16="http://schemas.microsoft.com/office/drawing/2014/main" id="{5BD57432-F275-9903-4567-87154EE6CB0C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90367B11-6FF2-DD52-3CD2-B14BE73F5E10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57ED93C6-2BA6-8E0D-004F-DD969DB11367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95" name="Gráfico 94" descr="Lâmpada e engrenagem com preenchimento sólido">
            <a:extLst>
              <a:ext uri="{FF2B5EF4-FFF2-40B4-BE49-F238E27FC236}">
                <a16:creationId xmlns:a16="http://schemas.microsoft.com/office/drawing/2014/main" id="{5E0BD030-8AAB-5910-59AB-F83EEF7D0F0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8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7C3A6DB-A672-EB53-6D74-273D82C6B152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C8FBAA7-5D6F-9FDF-7F2C-E671A1D0F661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34174A-710F-92DF-C1BC-21A6B7EADA59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0" name="Gráfico 9" descr="Professor com preenchimento sólido">
            <a:extLst>
              <a:ext uri="{FF2B5EF4-FFF2-40B4-BE49-F238E27FC236}">
                <a16:creationId xmlns:a16="http://schemas.microsoft.com/office/drawing/2014/main" id="{5850BA97-49C1-9D5C-9349-7DE69E63A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0D59F8-84AE-0E97-823B-40A175A4120B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3B3E41-4D1E-AEA0-BC20-220AA7FC919C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DF8189-0EC5-6199-C3D3-05791E8E8504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4" name="Gráfico 13" descr="Apresentação com lista de verificação com preenchimento sólido">
            <a:extLst>
              <a:ext uri="{FF2B5EF4-FFF2-40B4-BE49-F238E27FC236}">
                <a16:creationId xmlns:a16="http://schemas.microsoft.com/office/drawing/2014/main" id="{BAC7D984-386E-EB6B-362B-C04D5D4CC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FBF7-73F0-A0AC-32C2-392E34C45E49}"/>
              </a:ext>
            </a:extLst>
          </p:cNvPr>
          <p:cNvSpPr/>
          <p:nvPr/>
        </p:nvSpPr>
        <p:spPr>
          <a:xfrm>
            <a:off x="10390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F720043-A0FE-8842-A551-6F29762CFD35}"/>
              </a:ext>
            </a:extLst>
          </p:cNvPr>
          <p:cNvSpPr/>
          <p:nvPr/>
        </p:nvSpPr>
        <p:spPr>
          <a:xfrm>
            <a:off x="106229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23593E-DA09-1E55-8B82-0F7E86ABCCC5}"/>
              </a:ext>
            </a:extLst>
          </p:cNvPr>
          <p:cNvSpPr txBox="1"/>
          <p:nvPr/>
        </p:nvSpPr>
        <p:spPr>
          <a:xfrm rot="16200000">
            <a:off x="103544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8" name="Gráfico 17" descr="Círculos com setas com preenchimento sólido">
            <a:extLst>
              <a:ext uri="{FF2B5EF4-FFF2-40B4-BE49-F238E27FC236}">
                <a16:creationId xmlns:a16="http://schemas.microsoft.com/office/drawing/2014/main" id="{7C61A8E2-97E5-AAA7-291C-40C3EDAA7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681200" y="3200401"/>
            <a:ext cx="488372" cy="48837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40C1E5E-6F6D-89D8-CAA1-D4A08E6BD9D6}"/>
              </a:ext>
            </a:extLst>
          </p:cNvPr>
          <p:cNvSpPr/>
          <p:nvPr/>
        </p:nvSpPr>
        <p:spPr>
          <a:xfrm>
            <a:off x="664029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39A20AC7-3E2C-7502-55A6-483EDDE54AA1}"/>
              </a:ext>
            </a:extLst>
          </p:cNvPr>
          <p:cNvCxnSpPr/>
          <p:nvPr/>
        </p:nvCxnSpPr>
        <p:spPr>
          <a:xfrm>
            <a:off x="1240972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1C8180-0364-F0FF-2161-B3E74FDFD8B7}"/>
              </a:ext>
            </a:extLst>
          </p:cNvPr>
          <p:cNvSpPr txBox="1"/>
          <p:nvPr/>
        </p:nvSpPr>
        <p:spPr>
          <a:xfrm>
            <a:off x="1022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pic>
        <p:nvPicPr>
          <p:cNvPr id="6" name="Picture 10" descr="Ironhack - All Iron">
            <a:extLst>
              <a:ext uri="{FF2B5EF4-FFF2-40B4-BE49-F238E27FC236}">
                <a16:creationId xmlns:a16="http://schemas.microsoft.com/office/drawing/2014/main" id="{16053668-4E78-0212-B7D3-CA97B7B68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739484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8922E3C-4510-9602-35B0-93397BE33E1F}"/>
              </a:ext>
            </a:extLst>
          </p:cNvPr>
          <p:cNvSpPr txBox="1"/>
          <p:nvPr/>
        </p:nvSpPr>
        <p:spPr>
          <a:xfrm>
            <a:off x="9622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BC4262C-F300-E682-0F85-C60E509201C9}"/>
              </a:ext>
            </a:extLst>
          </p:cNvPr>
          <p:cNvSpPr txBox="1"/>
          <p:nvPr/>
        </p:nvSpPr>
        <p:spPr>
          <a:xfrm>
            <a:off x="13860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>
                <a:solidFill>
                  <a:srgbClr val="0086C2"/>
                </a:solidFill>
              </a:rPr>
              <a:t>Face </a:t>
            </a:r>
            <a:r>
              <a:rPr lang="pt-PT" sz="1700" b="1" dirty="0" err="1">
                <a:solidFill>
                  <a:srgbClr val="0086C2"/>
                </a:solidFill>
              </a:rPr>
              <a:t>and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eye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detection</a:t>
            </a:r>
            <a:r>
              <a:rPr lang="pt-PT" sz="1700" b="1" dirty="0">
                <a:solidFill>
                  <a:srgbClr val="0086C2"/>
                </a:solidFill>
              </a:rPr>
              <a:t> – </a:t>
            </a:r>
            <a:r>
              <a:rPr lang="pt-PT" sz="1700" b="1" dirty="0" err="1">
                <a:solidFill>
                  <a:srgbClr val="0086C2"/>
                </a:solidFill>
              </a:rPr>
              <a:t>Algorithm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improvement</a:t>
            </a:r>
            <a:endParaRPr lang="pt-PT" sz="1700" b="1" dirty="0">
              <a:solidFill>
                <a:srgbClr val="0086C2"/>
              </a:solidFill>
            </a:endParaRPr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28B21002-09B7-E1F0-AFAB-016366A0FD80}"/>
              </a:ext>
            </a:extLst>
          </p:cNvPr>
          <p:cNvCxnSpPr>
            <a:cxnSpLocks/>
          </p:cNvCxnSpPr>
          <p:nvPr/>
        </p:nvCxnSpPr>
        <p:spPr>
          <a:xfrm>
            <a:off x="7938096" y="3327641"/>
            <a:ext cx="4425" cy="914749"/>
          </a:xfrm>
          <a:prstGeom prst="line">
            <a:avLst/>
          </a:prstGeom>
          <a:ln w="1016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3DA4B386-AD17-C3A8-EE4A-56A3D60E79E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313600" y="4710434"/>
            <a:ext cx="1480605" cy="10421"/>
          </a:xfrm>
          <a:prstGeom prst="line">
            <a:avLst/>
          </a:prstGeom>
          <a:ln w="1016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F8A6FA67-3B46-CC18-E9E1-BACA7262452B}"/>
              </a:ext>
            </a:extLst>
          </p:cNvPr>
          <p:cNvCxnSpPr>
            <a:cxnSpLocks/>
          </p:cNvCxnSpPr>
          <p:nvPr/>
        </p:nvCxnSpPr>
        <p:spPr>
          <a:xfrm flipV="1">
            <a:off x="5312038" y="2234421"/>
            <a:ext cx="736058" cy="4550"/>
          </a:xfrm>
          <a:prstGeom prst="line">
            <a:avLst/>
          </a:prstGeom>
          <a:ln w="1016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 descr="Uma imagem com pessoa, vestuário, Cara humana, ar livre&#10;&#10;Descrição gerada automaticamente">
            <a:extLst>
              <a:ext uri="{FF2B5EF4-FFF2-40B4-BE49-F238E27FC236}">
                <a16:creationId xmlns:a16="http://schemas.microsoft.com/office/drawing/2014/main" id="{373084AE-13C7-A7AE-5B2D-FCEFF778F3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2"/>
          <a:stretch/>
        </p:blipFill>
        <p:spPr>
          <a:xfrm>
            <a:off x="1532038" y="1140565"/>
            <a:ext cx="3780000" cy="2196812"/>
          </a:xfrm>
          <a:prstGeom prst="rect">
            <a:avLst/>
          </a:prstGeom>
          <a:ln w="25400">
            <a:noFill/>
          </a:ln>
        </p:spPr>
      </p:pic>
      <p:pic>
        <p:nvPicPr>
          <p:cNvPr id="28" name="Imagem 27" descr="Uma imagem com pessoa, vestuário, Cara humana, captura de ecrã&#10;&#10;Descrição gerada automaticamente">
            <a:extLst>
              <a:ext uri="{FF2B5EF4-FFF2-40B4-BE49-F238E27FC236}">
                <a16:creationId xmlns:a16="http://schemas.microsoft.com/office/drawing/2014/main" id="{1E966E25-E9CC-F8A0-1751-5CC64F795D7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3"/>
          <a:stretch/>
        </p:blipFill>
        <p:spPr>
          <a:xfrm>
            <a:off x="6048096" y="1141200"/>
            <a:ext cx="3780000" cy="2186441"/>
          </a:xfrm>
          <a:prstGeom prst="rect">
            <a:avLst/>
          </a:prstGeom>
          <a:ln w="25400">
            <a:noFill/>
          </a:ln>
        </p:spPr>
      </p:pic>
      <p:pic>
        <p:nvPicPr>
          <p:cNvPr id="29" name="Imagem 28" descr="Uma imagem com pessoa, Cara humana, vestuário, ar livre&#10;&#10;Descrição gerada automaticamente">
            <a:extLst>
              <a:ext uri="{FF2B5EF4-FFF2-40B4-BE49-F238E27FC236}">
                <a16:creationId xmlns:a16="http://schemas.microsoft.com/office/drawing/2014/main" id="{8188C81D-0C5A-A547-A148-EABBBE4699B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9"/>
          <a:stretch/>
        </p:blipFill>
        <p:spPr>
          <a:xfrm>
            <a:off x="1533600" y="3618578"/>
            <a:ext cx="3780000" cy="2183711"/>
          </a:xfrm>
          <a:prstGeom prst="rect">
            <a:avLst/>
          </a:prstGeom>
          <a:ln w="25400">
            <a:noFill/>
          </a:ln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BB62AFFB-D710-CB1E-5299-8DAE5E934F62}"/>
              </a:ext>
            </a:extLst>
          </p:cNvPr>
          <p:cNvSpPr/>
          <p:nvPr/>
        </p:nvSpPr>
        <p:spPr>
          <a:xfrm>
            <a:off x="6794205" y="4242390"/>
            <a:ext cx="2296631" cy="9569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2DD1A66-C964-6013-76C3-04B7A4DA2DE2}"/>
              </a:ext>
            </a:extLst>
          </p:cNvPr>
          <p:cNvSpPr txBox="1"/>
          <p:nvPr/>
        </p:nvSpPr>
        <p:spPr>
          <a:xfrm>
            <a:off x="6868633" y="4421610"/>
            <a:ext cx="2126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Facial </a:t>
            </a:r>
            <a:r>
              <a:rPr lang="pt-PT" sz="1600" dirty="0" err="1"/>
              <a:t>symmetries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proportions</a:t>
            </a:r>
            <a:endParaRPr lang="pt-PT" sz="16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25A9BD8-DAEF-DC85-1C07-3B3D3CE038D2}"/>
              </a:ext>
            </a:extLst>
          </p:cNvPr>
          <p:cNvSpPr/>
          <p:nvPr/>
        </p:nvSpPr>
        <p:spPr>
          <a:xfrm>
            <a:off x="-9457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94AABB6-E701-62E4-28CA-1B2674EDA4EB}"/>
              </a:ext>
            </a:extLst>
          </p:cNvPr>
          <p:cNvSpPr/>
          <p:nvPr/>
        </p:nvSpPr>
        <p:spPr>
          <a:xfrm>
            <a:off x="12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281607C-5BD0-0A85-3CC6-C4CD15136828}"/>
              </a:ext>
            </a:extLst>
          </p:cNvPr>
          <p:cNvSpPr txBox="1"/>
          <p:nvPr/>
        </p:nvSpPr>
        <p:spPr>
          <a:xfrm rot="16200000">
            <a:off x="-142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22" name="Gráfico 21" descr="Investigação com preenchimento sólido">
            <a:extLst>
              <a:ext uri="{FF2B5EF4-FFF2-40B4-BE49-F238E27FC236}">
                <a16:creationId xmlns:a16="http://schemas.microsoft.com/office/drawing/2014/main" id="{FCAF701D-27FF-010A-715C-99F87E5168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83600" y="3200400"/>
            <a:ext cx="489600" cy="4896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1D491E6A-5651-46C4-A3CB-AC548FCE04DF}"/>
              </a:ext>
            </a:extLst>
          </p:cNvPr>
          <p:cNvSpPr/>
          <p:nvPr/>
        </p:nvSpPr>
        <p:spPr>
          <a:xfrm>
            <a:off x="-9799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D313719D-7D4A-A222-CBD7-A5810076B684}"/>
              </a:ext>
            </a:extLst>
          </p:cNvPr>
          <p:cNvSpPr/>
          <p:nvPr/>
        </p:nvSpPr>
        <p:spPr>
          <a:xfrm>
            <a:off x="-216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E47254-80B2-D1F1-5E98-B98891786366}"/>
              </a:ext>
            </a:extLst>
          </p:cNvPr>
          <p:cNvSpPr txBox="1"/>
          <p:nvPr/>
        </p:nvSpPr>
        <p:spPr>
          <a:xfrm rot="16200000">
            <a:off x="-484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4" name="Gráfico 33" descr="Engrenagem com preenchimento sólido">
            <a:extLst>
              <a:ext uri="{FF2B5EF4-FFF2-40B4-BE49-F238E27FC236}">
                <a16:creationId xmlns:a16="http://schemas.microsoft.com/office/drawing/2014/main" id="{B97CA2F0-850D-6A45-4C24-1225C5E834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54800" y="3200400"/>
            <a:ext cx="489600" cy="4896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8566A504-EA6D-403A-20A5-E27C468E9CFA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07E2D8F1-7146-3911-1612-936980406894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AABF929-B449-278A-1DE8-01D763FD5306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8" name="Gráfico 37" descr="Lâmpada e engrenagem com preenchimento sólido">
            <a:extLst>
              <a:ext uri="{FF2B5EF4-FFF2-40B4-BE49-F238E27FC236}">
                <a16:creationId xmlns:a16="http://schemas.microsoft.com/office/drawing/2014/main" id="{9102B359-36D8-B9D4-693B-3397197B7D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5524D8F5-752F-A681-4208-FDAC9D6B7871}"/>
              </a:ext>
            </a:extLst>
          </p:cNvPr>
          <p:cNvSpPr txBox="1"/>
          <p:nvPr/>
        </p:nvSpPr>
        <p:spPr>
          <a:xfrm>
            <a:off x="9221308" y="2878560"/>
            <a:ext cx="732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FFFF00"/>
                </a:solidFill>
              </a:rPr>
              <a:t>Face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68EF29F-3B1D-A36C-4EE5-C47F8DFAA43B}"/>
              </a:ext>
            </a:extLst>
          </p:cNvPr>
          <p:cNvSpPr txBox="1"/>
          <p:nvPr/>
        </p:nvSpPr>
        <p:spPr>
          <a:xfrm>
            <a:off x="6544784" y="1916535"/>
            <a:ext cx="856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>
                <a:solidFill>
                  <a:schemeClr val="bg1"/>
                </a:solidFill>
              </a:rPr>
              <a:t>Eye</a:t>
            </a:r>
            <a:endParaRPr lang="pt-PT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9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7C3A6DB-A672-EB53-6D74-273D82C6B152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C8FBAA7-5D6F-9FDF-7F2C-E671A1D0F661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34174A-710F-92DF-C1BC-21A6B7EADA59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0" name="Gráfico 9" descr="Professor com preenchimento sólido">
            <a:extLst>
              <a:ext uri="{FF2B5EF4-FFF2-40B4-BE49-F238E27FC236}">
                <a16:creationId xmlns:a16="http://schemas.microsoft.com/office/drawing/2014/main" id="{5850BA97-49C1-9D5C-9349-7DE69E63A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0D59F8-84AE-0E97-823B-40A175A4120B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3B3E41-4D1E-AEA0-BC20-220AA7FC919C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DF8189-0EC5-6199-C3D3-05791E8E8504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4" name="Gráfico 13" descr="Apresentação com lista de verificação com preenchimento sólido">
            <a:extLst>
              <a:ext uri="{FF2B5EF4-FFF2-40B4-BE49-F238E27FC236}">
                <a16:creationId xmlns:a16="http://schemas.microsoft.com/office/drawing/2014/main" id="{BAC7D984-386E-EB6B-362B-C04D5D4CC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FBF7-73F0-A0AC-32C2-392E34C45E49}"/>
              </a:ext>
            </a:extLst>
          </p:cNvPr>
          <p:cNvSpPr/>
          <p:nvPr/>
        </p:nvSpPr>
        <p:spPr>
          <a:xfrm>
            <a:off x="10390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F720043-A0FE-8842-A551-6F29762CFD35}"/>
              </a:ext>
            </a:extLst>
          </p:cNvPr>
          <p:cNvSpPr/>
          <p:nvPr/>
        </p:nvSpPr>
        <p:spPr>
          <a:xfrm>
            <a:off x="106229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23593E-DA09-1E55-8B82-0F7E86ABCCC5}"/>
              </a:ext>
            </a:extLst>
          </p:cNvPr>
          <p:cNvSpPr txBox="1"/>
          <p:nvPr/>
        </p:nvSpPr>
        <p:spPr>
          <a:xfrm rot="16200000">
            <a:off x="103544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8" name="Gráfico 17" descr="Círculos com setas com preenchimento sólido">
            <a:extLst>
              <a:ext uri="{FF2B5EF4-FFF2-40B4-BE49-F238E27FC236}">
                <a16:creationId xmlns:a16="http://schemas.microsoft.com/office/drawing/2014/main" id="{7C61A8E2-97E5-AAA7-291C-40C3EDAA7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681200" y="3200401"/>
            <a:ext cx="488372" cy="48837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40C1E5E-6F6D-89D8-CAA1-D4A08E6BD9D6}"/>
              </a:ext>
            </a:extLst>
          </p:cNvPr>
          <p:cNvSpPr/>
          <p:nvPr/>
        </p:nvSpPr>
        <p:spPr>
          <a:xfrm>
            <a:off x="664029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39A20AC7-3E2C-7502-55A6-483EDDE54AA1}"/>
              </a:ext>
            </a:extLst>
          </p:cNvPr>
          <p:cNvCxnSpPr/>
          <p:nvPr/>
        </p:nvCxnSpPr>
        <p:spPr>
          <a:xfrm>
            <a:off x="1240972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1C8180-0364-F0FF-2161-B3E74FDFD8B7}"/>
              </a:ext>
            </a:extLst>
          </p:cNvPr>
          <p:cNvSpPr txBox="1"/>
          <p:nvPr/>
        </p:nvSpPr>
        <p:spPr>
          <a:xfrm>
            <a:off x="1022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pic>
        <p:nvPicPr>
          <p:cNvPr id="6" name="Picture 10" descr="Ironhack - All Iron">
            <a:extLst>
              <a:ext uri="{FF2B5EF4-FFF2-40B4-BE49-F238E27FC236}">
                <a16:creationId xmlns:a16="http://schemas.microsoft.com/office/drawing/2014/main" id="{16053668-4E78-0212-B7D3-CA97B7B68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739484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9859C4BA-57AE-FF16-4A09-3E2931557379}"/>
              </a:ext>
            </a:extLst>
          </p:cNvPr>
          <p:cNvSpPr txBox="1"/>
          <p:nvPr/>
        </p:nvSpPr>
        <p:spPr>
          <a:xfrm>
            <a:off x="9622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6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7BC5AE-3BC2-555B-4E59-71D4CC5AF490}"/>
              </a:ext>
            </a:extLst>
          </p:cNvPr>
          <p:cNvSpPr txBox="1"/>
          <p:nvPr/>
        </p:nvSpPr>
        <p:spPr>
          <a:xfrm>
            <a:off x="13860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Eye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classification</a:t>
            </a:r>
            <a:r>
              <a:rPr lang="pt-PT" sz="1700" b="1" dirty="0">
                <a:solidFill>
                  <a:srgbClr val="0086C2"/>
                </a:solidFill>
              </a:rPr>
              <a:t> – </a:t>
            </a:r>
            <a:r>
              <a:rPr lang="pt-PT" sz="1700" b="1" dirty="0" err="1">
                <a:solidFill>
                  <a:srgbClr val="0086C2"/>
                </a:solidFill>
              </a:rPr>
              <a:t>Transfer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learning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27" name="Gráfico 26" descr="Procurar inventário com preenchimento sólido">
            <a:extLst>
              <a:ext uri="{FF2B5EF4-FFF2-40B4-BE49-F238E27FC236}">
                <a16:creationId xmlns:a16="http://schemas.microsoft.com/office/drawing/2014/main" id="{C42C710A-1A55-A250-382A-896922B4DE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42824" y="3426325"/>
            <a:ext cx="900000" cy="900000"/>
          </a:xfrm>
          <a:prstGeom prst="rect">
            <a:avLst/>
          </a:prstGeom>
        </p:spPr>
      </p:pic>
      <p:pic>
        <p:nvPicPr>
          <p:cNvPr id="28" name="Gráfico 27" descr="Imagem com preenchimento sólido">
            <a:extLst>
              <a:ext uri="{FF2B5EF4-FFF2-40B4-BE49-F238E27FC236}">
                <a16:creationId xmlns:a16="http://schemas.microsoft.com/office/drawing/2014/main" id="{F07CC651-033E-AD22-245F-8840631544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8316" y="3331032"/>
            <a:ext cx="1080000" cy="1080000"/>
          </a:xfrm>
          <a:prstGeom prst="rect">
            <a:avLst/>
          </a:prstGeom>
        </p:spPr>
      </p:pic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7F2E18D4-03E0-107A-C9B6-4317B4AF226F}"/>
              </a:ext>
            </a:extLst>
          </p:cNvPr>
          <p:cNvCxnSpPr>
            <a:cxnSpLocks/>
          </p:cNvCxnSpPr>
          <p:nvPr/>
        </p:nvCxnSpPr>
        <p:spPr>
          <a:xfrm>
            <a:off x="2318659" y="3875222"/>
            <a:ext cx="435428" cy="0"/>
          </a:xfrm>
          <a:prstGeom prst="straightConnector1">
            <a:avLst/>
          </a:prstGeom>
          <a:ln w="101600">
            <a:solidFill>
              <a:srgbClr val="0086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1C74817-495E-497E-82F1-7A496D0079A7}"/>
              </a:ext>
            </a:extLst>
          </p:cNvPr>
          <p:cNvSpPr/>
          <p:nvPr/>
        </p:nvSpPr>
        <p:spPr>
          <a:xfrm>
            <a:off x="2743201" y="1469571"/>
            <a:ext cx="5263116" cy="642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78D2AB4-30EC-1D53-AA08-4EFA40BA9FF9}"/>
              </a:ext>
            </a:extLst>
          </p:cNvPr>
          <p:cNvSpPr txBox="1"/>
          <p:nvPr/>
        </p:nvSpPr>
        <p:spPr>
          <a:xfrm>
            <a:off x="2721935" y="1632838"/>
            <a:ext cx="528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Deep</a:t>
            </a:r>
            <a:r>
              <a:rPr lang="pt-PT" sz="1600" dirty="0"/>
              <a:t> </a:t>
            </a:r>
            <a:r>
              <a:rPr lang="pt-PT" sz="1600" dirty="0" err="1"/>
              <a:t>learning</a:t>
            </a:r>
            <a:r>
              <a:rPr lang="pt-PT" sz="1600" dirty="0"/>
              <a:t> </a:t>
            </a:r>
            <a:r>
              <a:rPr lang="pt-PT" sz="1600" dirty="0" err="1"/>
              <a:t>architecture</a:t>
            </a:r>
            <a:r>
              <a:rPr lang="pt-PT" sz="1600" dirty="0"/>
              <a:t>: </a:t>
            </a:r>
            <a:r>
              <a:rPr lang="pt-PT" sz="1600" b="1" dirty="0" err="1"/>
              <a:t>MobileNet</a:t>
            </a:r>
            <a:endParaRPr lang="pt-PT" sz="1600" b="1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8E37BE0-84FA-A3FE-37E9-A8BD0CBEA7E0}"/>
              </a:ext>
            </a:extLst>
          </p:cNvPr>
          <p:cNvSpPr txBox="1"/>
          <p:nvPr/>
        </p:nvSpPr>
        <p:spPr>
          <a:xfrm>
            <a:off x="2497521" y="5037781"/>
            <a:ext cx="1217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Input</a:t>
            </a:r>
          </a:p>
          <a:p>
            <a:pPr algn="ctr"/>
            <a:r>
              <a:rPr lang="pt-PT" sz="1600" dirty="0" err="1"/>
              <a:t>layer</a:t>
            </a:r>
            <a:endParaRPr lang="en-US" sz="1600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51F4CBC-2669-5505-B8F8-4728C9CB8605}"/>
              </a:ext>
            </a:extLst>
          </p:cNvPr>
          <p:cNvSpPr txBox="1"/>
          <p:nvPr/>
        </p:nvSpPr>
        <p:spPr>
          <a:xfrm>
            <a:off x="7005383" y="4723200"/>
            <a:ext cx="128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Output</a:t>
            </a:r>
          </a:p>
          <a:p>
            <a:pPr algn="ctr"/>
            <a:r>
              <a:rPr lang="pt-PT" sz="1600" dirty="0" err="1"/>
              <a:t>layer</a:t>
            </a:r>
            <a:endParaRPr lang="en-US" sz="1600" dirty="0"/>
          </a:p>
        </p:txBody>
      </p:sp>
      <p:cxnSp>
        <p:nvCxnSpPr>
          <p:cNvPr id="43" name="Conexão reta unidirecional 42">
            <a:extLst>
              <a:ext uri="{FF2B5EF4-FFF2-40B4-BE49-F238E27FC236}">
                <a16:creationId xmlns:a16="http://schemas.microsoft.com/office/drawing/2014/main" id="{22667B97-B56A-3CE4-3147-39763FFE0E30}"/>
              </a:ext>
            </a:extLst>
          </p:cNvPr>
          <p:cNvCxnSpPr>
            <a:cxnSpLocks/>
          </p:cNvCxnSpPr>
          <p:nvPr/>
        </p:nvCxnSpPr>
        <p:spPr>
          <a:xfrm>
            <a:off x="8122518" y="3875222"/>
            <a:ext cx="435428" cy="0"/>
          </a:xfrm>
          <a:prstGeom prst="straightConnector1">
            <a:avLst/>
          </a:prstGeom>
          <a:ln w="101600">
            <a:solidFill>
              <a:srgbClr val="0086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m 43">
            <a:extLst>
              <a:ext uri="{FF2B5EF4-FFF2-40B4-BE49-F238E27FC236}">
                <a16:creationId xmlns:a16="http://schemas.microsoft.com/office/drawing/2014/main" id="{36DCA6B6-BDF4-4FBB-CC60-6B8D2CFF8B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0000" y="2408400"/>
            <a:ext cx="2731245" cy="295072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E6A36FA1-5A27-44B2-4BC3-9E2A150A4D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2095" y="2624400"/>
            <a:ext cx="2298391" cy="2523963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E05F4002-5AD3-5A3A-2070-1B059FA8FE10}"/>
              </a:ext>
            </a:extLst>
          </p:cNvPr>
          <p:cNvSpPr/>
          <p:nvPr/>
        </p:nvSpPr>
        <p:spPr>
          <a:xfrm>
            <a:off x="2753833" y="1469571"/>
            <a:ext cx="2966484" cy="642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9A50617F-7459-FB03-5912-B3B0737B599D}"/>
              </a:ext>
            </a:extLst>
          </p:cNvPr>
          <p:cNvSpPr txBox="1"/>
          <p:nvPr/>
        </p:nvSpPr>
        <p:spPr>
          <a:xfrm>
            <a:off x="2743200" y="1632838"/>
            <a:ext cx="297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Pretrained</a:t>
            </a:r>
            <a:r>
              <a:rPr lang="pt-PT" sz="1600" dirty="0"/>
              <a:t> </a:t>
            </a:r>
            <a:r>
              <a:rPr lang="pt-PT" sz="1600" dirty="0" err="1"/>
              <a:t>layers</a:t>
            </a:r>
            <a:endParaRPr lang="pt-PT" sz="16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25A9BD8-DAEF-DC85-1C07-3B3D3CE038D2}"/>
              </a:ext>
            </a:extLst>
          </p:cNvPr>
          <p:cNvSpPr/>
          <p:nvPr/>
        </p:nvSpPr>
        <p:spPr>
          <a:xfrm>
            <a:off x="-9457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94AABB6-E701-62E4-28CA-1B2674EDA4EB}"/>
              </a:ext>
            </a:extLst>
          </p:cNvPr>
          <p:cNvSpPr/>
          <p:nvPr/>
        </p:nvSpPr>
        <p:spPr>
          <a:xfrm>
            <a:off x="12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281607C-5BD0-0A85-3CC6-C4CD15136828}"/>
              </a:ext>
            </a:extLst>
          </p:cNvPr>
          <p:cNvSpPr txBox="1"/>
          <p:nvPr/>
        </p:nvSpPr>
        <p:spPr>
          <a:xfrm rot="16200000">
            <a:off x="-142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22" name="Gráfico 21" descr="Investigação com preenchimento sólido">
            <a:extLst>
              <a:ext uri="{FF2B5EF4-FFF2-40B4-BE49-F238E27FC236}">
                <a16:creationId xmlns:a16="http://schemas.microsoft.com/office/drawing/2014/main" id="{FCAF701D-27FF-010A-715C-99F87E5168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183600" y="3200400"/>
            <a:ext cx="489600" cy="4896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1D491E6A-5651-46C4-A3CB-AC548FCE04DF}"/>
              </a:ext>
            </a:extLst>
          </p:cNvPr>
          <p:cNvSpPr/>
          <p:nvPr/>
        </p:nvSpPr>
        <p:spPr>
          <a:xfrm>
            <a:off x="-9799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D313719D-7D4A-A222-CBD7-A5810076B684}"/>
              </a:ext>
            </a:extLst>
          </p:cNvPr>
          <p:cNvSpPr/>
          <p:nvPr/>
        </p:nvSpPr>
        <p:spPr>
          <a:xfrm>
            <a:off x="-216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E47254-80B2-D1F1-5E98-B98891786366}"/>
              </a:ext>
            </a:extLst>
          </p:cNvPr>
          <p:cNvSpPr txBox="1"/>
          <p:nvPr/>
        </p:nvSpPr>
        <p:spPr>
          <a:xfrm rot="16200000">
            <a:off x="-484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4" name="Gráfico 33" descr="Engrenagem com preenchimento sólido">
            <a:extLst>
              <a:ext uri="{FF2B5EF4-FFF2-40B4-BE49-F238E27FC236}">
                <a16:creationId xmlns:a16="http://schemas.microsoft.com/office/drawing/2014/main" id="{B97CA2F0-850D-6A45-4C24-1225C5E834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54800" y="3200400"/>
            <a:ext cx="489600" cy="4896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8566A504-EA6D-403A-20A5-E27C468E9CFA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07E2D8F1-7146-3911-1612-936980406894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AABF929-B449-278A-1DE8-01D763FD5306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8" name="Gráfico 37" descr="Lâmpada e engrenagem com preenchimento sólido">
            <a:extLst>
              <a:ext uri="{FF2B5EF4-FFF2-40B4-BE49-F238E27FC236}">
                <a16:creationId xmlns:a16="http://schemas.microsoft.com/office/drawing/2014/main" id="{9102B359-36D8-B9D4-693B-3397197B7D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9" grpId="0"/>
      <p:bldP spid="41" grpId="0"/>
      <p:bldP spid="46" grpId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7C3A6DB-A672-EB53-6D74-273D82C6B152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C8FBAA7-5D6F-9FDF-7F2C-E671A1D0F661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34174A-710F-92DF-C1BC-21A6B7EADA59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0" name="Gráfico 9" descr="Professor com preenchimento sólido">
            <a:extLst>
              <a:ext uri="{FF2B5EF4-FFF2-40B4-BE49-F238E27FC236}">
                <a16:creationId xmlns:a16="http://schemas.microsoft.com/office/drawing/2014/main" id="{5850BA97-49C1-9D5C-9349-7DE69E63A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0D59F8-84AE-0E97-823B-40A175A4120B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3B3E41-4D1E-AEA0-BC20-220AA7FC919C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DF8189-0EC5-6199-C3D3-05791E8E8504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4" name="Gráfico 13" descr="Apresentação com lista de verificação com preenchimento sólido">
            <a:extLst>
              <a:ext uri="{FF2B5EF4-FFF2-40B4-BE49-F238E27FC236}">
                <a16:creationId xmlns:a16="http://schemas.microsoft.com/office/drawing/2014/main" id="{BAC7D984-386E-EB6B-362B-C04D5D4CC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FBF7-73F0-A0AC-32C2-392E34C45E49}"/>
              </a:ext>
            </a:extLst>
          </p:cNvPr>
          <p:cNvSpPr/>
          <p:nvPr/>
        </p:nvSpPr>
        <p:spPr>
          <a:xfrm>
            <a:off x="10390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F720043-A0FE-8842-A551-6F29762CFD35}"/>
              </a:ext>
            </a:extLst>
          </p:cNvPr>
          <p:cNvSpPr/>
          <p:nvPr/>
        </p:nvSpPr>
        <p:spPr>
          <a:xfrm>
            <a:off x="106229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23593E-DA09-1E55-8B82-0F7E86ABCCC5}"/>
              </a:ext>
            </a:extLst>
          </p:cNvPr>
          <p:cNvSpPr txBox="1"/>
          <p:nvPr/>
        </p:nvSpPr>
        <p:spPr>
          <a:xfrm rot="16200000">
            <a:off x="103544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8" name="Gráfico 17" descr="Círculos com setas com preenchimento sólido">
            <a:extLst>
              <a:ext uri="{FF2B5EF4-FFF2-40B4-BE49-F238E27FC236}">
                <a16:creationId xmlns:a16="http://schemas.microsoft.com/office/drawing/2014/main" id="{7C61A8E2-97E5-AAA7-291C-40C3EDAA7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681200" y="3200401"/>
            <a:ext cx="488372" cy="48837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40C1E5E-6F6D-89D8-CAA1-D4A08E6BD9D6}"/>
              </a:ext>
            </a:extLst>
          </p:cNvPr>
          <p:cNvSpPr/>
          <p:nvPr/>
        </p:nvSpPr>
        <p:spPr>
          <a:xfrm>
            <a:off x="664029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39A20AC7-3E2C-7502-55A6-483EDDE54AA1}"/>
              </a:ext>
            </a:extLst>
          </p:cNvPr>
          <p:cNvCxnSpPr/>
          <p:nvPr/>
        </p:nvCxnSpPr>
        <p:spPr>
          <a:xfrm>
            <a:off x="1240972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1C8180-0364-F0FF-2161-B3E74FDFD8B7}"/>
              </a:ext>
            </a:extLst>
          </p:cNvPr>
          <p:cNvSpPr txBox="1"/>
          <p:nvPr/>
        </p:nvSpPr>
        <p:spPr>
          <a:xfrm>
            <a:off x="1022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pic>
        <p:nvPicPr>
          <p:cNvPr id="6" name="Picture 10" descr="Ironhack - All Iron">
            <a:extLst>
              <a:ext uri="{FF2B5EF4-FFF2-40B4-BE49-F238E27FC236}">
                <a16:creationId xmlns:a16="http://schemas.microsoft.com/office/drawing/2014/main" id="{16053668-4E78-0212-B7D3-CA97B7B68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739484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77AB65-BDC4-DC93-BAF4-D67618F87EEF}"/>
              </a:ext>
            </a:extLst>
          </p:cNvPr>
          <p:cNvSpPr txBox="1"/>
          <p:nvPr/>
        </p:nvSpPr>
        <p:spPr>
          <a:xfrm>
            <a:off x="9622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6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B793BE6-F0DF-DD03-6D40-8BC5310866C3}"/>
              </a:ext>
            </a:extLst>
          </p:cNvPr>
          <p:cNvSpPr txBox="1"/>
          <p:nvPr/>
        </p:nvSpPr>
        <p:spPr>
          <a:xfrm>
            <a:off x="13860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Eye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classification</a:t>
            </a:r>
            <a:r>
              <a:rPr lang="pt-PT" sz="1700" b="1" dirty="0">
                <a:solidFill>
                  <a:srgbClr val="0086C2"/>
                </a:solidFill>
              </a:rPr>
              <a:t> – </a:t>
            </a:r>
            <a:r>
              <a:rPr lang="pt-PT" sz="1700" b="1" dirty="0" err="1">
                <a:solidFill>
                  <a:srgbClr val="0086C2"/>
                </a:solidFill>
              </a:rPr>
              <a:t>Transfer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learning</a:t>
            </a:r>
            <a:endParaRPr lang="pt-PT" sz="1700" b="1" dirty="0">
              <a:solidFill>
                <a:srgbClr val="0086C2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6388F47-CB47-86F2-B35F-D9D05A598F8C}"/>
              </a:ext>
            </a:extLst>
          </p:cNvPr>
          <p:cNvSpPr txBox="1"/>
          <p:nvPr/>
        </p:nvSpPr>
        <p:spPr>
          <a:xfrm>
            <a:off x="2497521" y="5037781"/>
            <a:ext cx="1217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Input</a:t>
            </a:r>
          </a:p>
          <a:p>
            <a:pPr algn="ctr"/>
            <a:r>
              <a:rPr lang="pt-PT" sz="1600" dirty="0" err="1"/>
              <a:t>layer</a:t>
            </a:r>
            <a:endParaRPr lang="en-US" sz="16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C6ECA6B-2A95-33C1-C35E-0D670558A009}"/>
              </a:ext>
            </a:extLst>
          </p:cNvPr>
          <p:cNvSpPr txBox="1"/>
          <p:nvPr/>
        </p:nvSpPr>
        <p:spPr>
          <a:xfrm>
            <a:off x="7005383" y="4410000"/>
            <a:ext cx="128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Output</a:t>
            </a:r>
          </a:p>
          <a:p>
            <a:pPr algn="ctr"/>
            <a:r>
              <a:rPr lang="pt-PT" sz="1600" dirty="0" err="1"/>
              <a:t>layer</a:t>
            </a:r>
            <a:endParaRPr lang="en-US" sz="1600" dirty="0"/>
          </a:p>
        </p:txBody>
      </p:sp>
      <p:pic>
        <p:nvPicPr>
          <p:cNvPr id="26" name="Gráfico 25" descr="Imagem com preenchimento sólido">
            <a:extLst>
              <a:ext uri="{FF2B5EF4-FFF2-40B4-BE49-F238E27FC236}">
                <a16:creationId xmlns:a16="http://schemas.microsoft.com/office/drawing/2014/main" id="{610FEBE0-788B-A078-608A-D11DA3B209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8316" y="3331032"/>
            <a:ext cx="1080000" cy="1080000"/>
          </a:xfrm>
          <a:prstGeom prst="rect">
            <a:avLst/>
          </a:prstGeom>
        </p:spPr>
      </p:pic>
      <p:pic>
        <p:nvPicPr>
          <p:cNvPr id="27" name="Picture 2" descr="Sigmoid Icons - Free SVG &amp; PNG Sigmoid Images - Noun Project">
            <a:extLst>
              <a:ext uri="{FF2B5EF4-FFF2-40B4-BE49-F238E27FC236}">
                <a16:creationId xmlns:a16="http://schemas.microsoft.com/office/drawing/2014/main" id="{DA39DED8-6A0D-7F3E-2901-FFF1804A2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8" b="11715"/>
          <a:stretch/>
        </p:blipFill>
        <p:spPr bwMode="auto">
          <a:xfrm>
            <a:off x="8586825" y="3429003"/>
            <a:ext cx="900000" cy="90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514051A9-E138-4133-24A0-A31A6FCF7AFE}"/>
              </a:ext>
            </a:extLst>
          </p:cNvPr>
          <p:cNvCxnSpPr>
            <a:cxnSpLocks/>
            <a:stCxn id="27" idx="1"/>
            <a:endCxn id="27" idx="3"/>
          </p:cNvCxnSpPr>
          <p:nvPr/>
        </p:nvCxnSpPr>
        <p:spPr>
          <a:xfrm>
            <a:off x="8586825" y="3880640"/>
            <a:ext cx="900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F8A2F69-6255-BC61-E9BB-0BE95F7B930B}"/>
              </a:ext>
            </a:extLst>
          </p:cNvPr>
          <p:cNvSpPr/>
          <p:nvPr/>
        </p:nvSpPr>
        <p:spPr>
          <a:xfrm>
            <a:off x="2753833" y="1469571"/>
            <a:ext cx="2966484" cy="642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600BCA8-1349-0C45-0A3C-417DEA995440}"/>
              </a:ext>
            </a:extLst>
          </p:cNvPr>
          <p:cNvSpPr txBox="1"/>
          <p:nvPr/>
        </p:nvSpPr>
        <p:spPr>
          <a:xfrm>
            <a:off x="2743200" y="1632838"/>
            <a:ext cx="297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Pretrained</a:t>
            </a:r>
            <a:r>
              <a:rPr lang="pt-PT" sz="1600" dirty="0"/>
              <a:t> </a:t>
            </a:r>
            <a:r>
              <a:rPr lang="pt-PT" sz="1600" dirty="0" err="1"/>
              <a:t>layers</a:t>
            </a:r>
            <a:endParaRPr lang="pt-PT" sz="1600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28A71F4D-83EC-91ED-1DDC-1D29F39A422D}"/>
              </a:ext>
            </a:extLst>
          </p:cNvPr>
          <p:cNvSpPr/>
          <p:nvPr/>
        </p:nvSpPr>
        <p:spPr>
          <a:xfrm>
            <a:off x="6166885" y="1468800"/>
            <a:ext cx="1839431" cy="640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3000" sy="103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04EDB7B-27F6-2694-058F-122335C6CD54}"/>
              </a:ext>
            </a:extLst>
          </p:cNvPr>
          <p:cNvSpPr txBox="1"/>
          <p:nvPr/>
        </p:nvSpPr>
        <p:spPr>
          <a:xfrm>
            <a:off x="6156251" y="1634399"/>
            <a:ext cx="1839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New </a:t>
            </a:r>
            <a:r>
              <a:rPr lang="pt-PT" sz="1600" dirty="0" err="1"/>
              <a:t>layers</a:t>
            </a:r>
            <a:endParaRPr lang="pt-PT" sz="1600" dirty="0"/>
          </a:p>
        </p:txBody>
      </p:sp>
      <p:cxnSp>
        <p:nvCxnSpPr>
          <p:cNvPr id="41" name="Conexão reta unidirecional 40">
            <a:extLst>
              <a:ext uri="{FF2B5EF4-FFF2-40B4-BE49-F238E27FC236}">
                <a16:creationId xmlns:a16="http://schemas.microsoft.com/office/drawing/2014/main" id="{24D9FD4C-8DAE-606D-5EBB-2EA495BB232B}"/>
              </a:ext>
            </a:extLst>
          </p:cNvPr>
          <p:cNvCxnSpPr>
            <a:cxnSpLocks/>
          </p:cNvCxnSpPr>
          <p:nvPr/>
        </p:nvCxnSpPr>
        <p:spPr>
          <a:xfrm>
            <a:off x="2318659" y="3875222"/>
            <a:ext cx="435428" cy="0"/>
          </a:xfrm>
          <a:prstGeom prst="straightConnector1">
            <a:avLst/>
          </a:prstGeom>
          <a:ln w="101600">
            <a:solidFill>
              <a:srgbClr val="0086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453EDA63-3793-B7A3-C355-C8B25C8DD8ED}"/>
              </a:ext>
            </a:extLst>
          </p:cNvPr>
          <p:cNvCxnSpPr>
            <a:cxnSpLocks/>
          </p:cNvCxnSpPr>
          <p:nvPr/>
        </p:nvCxnSpPr>
        <p:spPr>
          <a:xfrm>
            <a:off x="8016189" y="3875222"/>
            <a:ext cx="435428" cy="0"/>
          </a:xfrm>
          <a:prstGeom prst="straightConnector1">
            <a:avLst/>
          </a:prstGeom>
          <a:ln w="101600">
            <a:solidFill>
              <a:srgbClr val="64B14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m 42" descr="Uma imagem com grande plano, pestanas, órgão, máscara facial&#10;&#10;Descrição gerada automaticamente">
            <a:extLst>
              <a:ext uri="{FF2B5EF4-FFF2-40B4-BE49-F238E27FC236}">
                <a16:creationId xmlns:a16="http://schemas.microsoft.com/office/drawing/2014/main" id="{9671AEF1-3EA1-E03B-B099-ACCF71CD45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317" y="3976064"/>
            <a:ext cx="450000" cy="450000"/>
          </a:xfrm>
          <a:prstGeom prst="rect">
            <a:avLst/>
          </a:prstGeom>
        </p:spPr>
      </p:pic>
      <p:pic>
        <p:nvPicPr>
          <p:cNvPr id="44" name="Imagem 43" descr="Uma imagem com olhos, grande plano, pestanas, Íris&#10;&#10;Descrição gerada automaticamente">
            <a:extLst>
              <a:ext uri="{FF2B5EF4-FFF2-40B4-BE49-F238E27FC236}">
                <a16:creationId xmlns:a16="http://schemas.microsoft.com/office/drawing/2014/main" id="{86D711EE-0037-E734-CBAC-72769027B6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973" y="3316343"/>
            <a:ext cx="450000" cy="450000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4A114108-D91C-9457-2EF1-506B01616A01}"/>
              </a:ext>
            </a:extLst>
          </p:cNvPr>
          <p:cNvSpPr txBox="1"/>
          <p:nvPr/>
        </p:nvSpPr>
        <p:spPr>
          <a:xfrm>
            <a:off x="8448675" y="3339153"/>
            <a:ext cx="128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1</a:t>
            </a:r>
          </a:p>
          <a:p>
            <a:pPr algn="ctr"/>
            <a:endParaRPr lang="pt-PT" sz="1600" b="1" dirty="0"/>
          </a:p>
          <a:p>
            <a:pPr algn="ctr"/>
            <a:endParaRPr lang="pt-PT" sz="1600" b="1" dirty="0"/>
          </a:p>
          <a:p>
            <a:pPr algn="ctr"/>
            <a:r>
              <a:rPr lang="pt-PT" sz="1600" b="1" dirty="0"/>
              <a:t>0</a:t>
            </a: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932734AC-96D4-0809-C406-E534B7EBFF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0000" y="2408400"/>
            <a:ext cx="2731245" cy="295072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17A04855-AE44-21F2-9D85-818528FDEA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1600" y="2624400"/>
            <a:ext cx="2298391" cy="2523963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25A9BD8-DAEF-DC85-1C07-3B3D3CE038D2}"/>
              </a:ext>
            </a:extLst>
          </p:cNvPr>
          <p:cNvSpPr/>
          <p:nvPr/>
        </p:nvSpPr>
        <p:spPr>
          <a:xfrm>
            <a:off x="-9457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94AABB6-E701-62E4-28CA-1B2674EDA4EB}"/>
              </a:ext>
            </a:extLst>
          </p:cNvPr>
          <p:cNvSpPr/>
          <p:nvPr/>
        </p:nvSpPr>
        <p:spPr>
          <a:xfrm>
            <a:off x="12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281607C-5BD0-0A85-3CC6-C4CD15136828}"/>
              </a:ext>
            </a:extLst>
          </p:cNvPr>
          <p:cNvSpPr txBox="1"/>
          <p:nvPr/>
        </p:nvSpPr>
        <p:spPr>
          <a:xfrm rot="16200000">
            <a:off x="-142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22" name="Gráfico 21" descr="Investigação com preenchimento sólido">
            <a:extLst>
              <a:ext uri="{FF2B5EF4-FFF2-40B4-BE49-F238E27FC236}">
                <a16:creationId xmlns:a16="http://schemas.microsoft.com/office/drawing/2014/main" id="{FCAF701D-27FF-010A-715C-99F87E5168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83600" y="3200400"/>
            <a:ext cx="489600" cy="4896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1D491E6A-5651-46C4-A3CB-AC548FCE04DF}"/>
              </a:ext>
            </a:extLst>
          </p:cNvPr>
          <p:cNvSpPr/>
          <p:nvPr/>
        </p:nvSpPr>
        <p:spPr>
          <a:xfrm>
            <a:off x="-9799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D313719D-7D4A-A222-CBD7-A5810076B684}"/>
              </a:ext>
            </a:extLst>
          </p:cNvPr>
          <p:cNvSpPr/>
          <p:nvPr/>
        </p:nvSpPr>
        <p:spPr>
          <a:xfrm>
            <a:off x="-216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E47254-80B2-D1F1-5E98-B98891786366}"/>
              </a:ext>
            </a:extLst>
          </p:cNvPr>
          <p:cNvSpPr txBox="1"/>
          <p:nvPr/>
        </p:nvSpPr>
        <p:spPr>
          <a:xfrm rot="16200000">
            <a:off x="-484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4" name="Gráfico 33" descr="Engrenagem com preenchimento sólido">
            <a:extLst>
              <a:ext uri="{FF2B5EF4-FFF2-40B4-BE49-F238E27FC236}">
                <a16:creationId xmlns:a16="http://schemas.microsoft.com/office/drawing/2014/main" id="{B97CA2F0-850D-6A45-4C24-1225C5E834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54800" y="3200400"/>
            <a:ext cx="489600" cy="4896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8566A504-EA6D-403A-20A5-E27C468E9CFA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07E2D8F1-7146-3911-1612-936980406894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AABF929-B449-278A-1DE8-01D763FD5306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38" name="Gráfico 37" descr="Lâmpada e engrenagem com preenchimento sólido">
            <a:extLst>
              <a:ext uri="{FF2B5EF4-FFF2-40B4-BE49-F238E27FC236}">
                <a16:creationId xmlns:a16="http://schemas.microsoft.com/office/drawing/2014/main" id="{9102B359-36D8-B9D4-693B-3397197B7D1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9" grpId="0" animBg="1"/>
      <p:bldP spid="40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7C3A6DB-A672-EB53-6D74-273D82C6B152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C8FBAA7-5D6F-9FDF-7F2C-E671A1D0F661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34174A-710F-92DF-C1BC-21A6B7EADA59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0" name="Gráfico 9" descr="Professor com preenchimento sólido">
            <a:extLst>
              <a:ext uri="{FF2B5EF4-FFF2-40B4-BE49-F238E27FC236}">
                <a16:creationId xmlns:a16="http://schemas.microsoft.com/office/drawing/2014/main" id="{5850BA97-49C1-9D5C-9349-7DE69E63A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0D59F8-84AE-0E97-823B-40A175A4120B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3B3E41-4D1E-AEA0-BC20-220AA7FC919C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DF8189-0EC5-6199-C3D3-05791E8E8504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4" name="Gráfico 13" descr="Apresentação com lista de verificação com preenchimento sólido">
            <a:extLst>
              <a:ext uri="{FF2B5EF4-FFF2-40B4-BE49-F238E27FC236}">
                <a16:creationId xmlns:a16="http://schemas.microsoft.com/office/drawing/2014/main" id="{BAC7D984-386E-EB6B-362B-C04D5D4CC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FBF7-73F0-A0AC-32C2-392E34C45E49}"/>
              </a:ext>
            </a:extLst>
          </p:cNvPr>
          <p:cNvSpPr/>
          <p:nvPr/>
        </p:nvSpPr>
        <p:spPr>
          <a:xfrm>
            <a:off x="10390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F720043-A0FE-8842-A551-6F29762CFD35}"/>
              </a:ext>
            </a:extLst>
          </p:cNvPr>
          <p:cNvSpPr/>
          <p:nvPr/>
        </p:nvSpPr>
        <p:spPr>
          <a:xfrm>
            <a:off x="106229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23593E-DA09-1E55-8B82-0F7E86ABCCC5}"/>
              </a:ext>
            </a:extLst>
          </p:cNvPr>
          <p:cNvSpPr txBox="1"/>
          <p:nvPr/>
        </p:nvSpPr>
        <p:spPr>
          <a:xfrm rot="16200000">
            <a:off x="103544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8" name="Gráfico 17" descr="Círculos com setas com preenchimento sólido">
            <a:extLst>
              <a:ext uri="{FF2B5EF4-FFF2-40B4-BE49-F238E27FC236}">
                <a16:creationId xmlns:a16="http://schemas.microsoft.com/office/drawing/2014/main" id="{7C61A8E2-97E5-AAA7-291C-40C3EDAA7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681200" y="3200401"/>
            <a:ext cx="488372" cy="48837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40C1E5E-6F6D-89D8-CAA1-D4A08E6BD9D6}"/>
              </a:ext>
            </a:extLst>
          </p:cNvPr>
          <p:cNvSpPr/>
          <p:nvPr/>
        </p:nvSpPr>
        <p:spPr>
          <a:xfrm>
            <a:off x="664029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39A20AC7-3E2C-7502-55A6-483EDDE54AA1}"/>
              </a:ext>
            </a:extLst>
          </p:cNvPr>
          <p:cNvCxnSpPr/>
          <p:nvPr/>
        </p:nvCxnSpPr>
        <p:spPr>
          <a:xfrm>
            <a:off x="1240972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1C8180-0364-F0FF-2161-B3E74FDFD8B7}"/>
              </a:ext>
            </a:extLst>
          </p:cNvPr>
          <p:cNvSpPr txBox="1"/>
          <p:nvPr/>
        </p:nvSpPr>
        <p:spPr>
          <a:xfrm>
            <a:off x="1022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pic>
        <p:nvPicPr>
          <p:cNvPr id="6" name="Picture 10" descr="Ironhack - All Iron">
            <a:extLst>
              <a:ext uri="{FF2B5EF4-FFF2-40B4-BE49-F238E27FC236}">
                <a16:creationId xmlns:a16="http://schemas.microsoft.com/office/drawing/2014/main" id="{16053668-4E78-0212-B7D3-CA97B7B68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739484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B34C224-DC84-C5BF-4859-70ED36626F60}"/>
              </a:ext>
            </a:extLst>
          </p:cNvPr>
          <p:cNvSpPr txBox="1"/>
          <p:nvPr/>
        </p:nvSpPr>
        <p:spPr>
          <a:xfrm>
            <a:off x="9622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7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AECEBC7-47E7-0DEC-2752-C37041F438C5}"/>
              </a:ext>
            </a:extLst>
          </p:cNvPr>
          <p:cNvSpPr txBox="1"/>
          <p:nvPr/>
        </p:nvSpPr>
        <p:spPr>
          <a:xfrm>
            <a:off x="13860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Eye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classification</a:t>
            </a:r>
            <a:r>
              <a:rPr lang="pt-PT" sz="1700" b="1" dirty="0">
                <a:solidFill>
                  <a:srgbClr val="0086C2"/>
                </a:solidFill>
              </a:rPr>
              <a:t> – </a:t>
            </a:r>
            <a:r>
              <a:rPr lang="pt-PT" sz="1700" b="1" dirty="0" err="1">
                <a:solidFill>
                  <a:srgbClr val="0086C2"/>
                </a:solidFill>
              </a:rPr>
              <a:t>Model</a:t>
            </a:r>
            <a:r>
              <a:rPr lang="pt-PT" sz="1700" b="1" dirty="0">
                <a:solidFill>
                  <a:srgbClr val="0086C2"/>
                </a:solidFill>
              </a:rPr>
              <a:t> training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75AD71-6677-20A2-98FF-2428603DB944}"/>
              </a:ext>
            </a:extLst>
          </p:cNvPr>
          <p:cNvSpPr txBox="1"/>
          <p:nvPr/>
        </p:nvSpPr>
        <p:spPr>
          <a:xfrm>
            <a:off x="2830282" y="1076068"/>
            <a:ext cx="3298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79 660 </a:t>
            </a:r>
            <a:r>
              <a:rPr lang="pt-PT" sz="1600" dirty="0" err="1"/>
              <a:t>pictures</a:t>
            </a:r>
            <a:r>
              <a:rPr lang="pt-PT" sz="1600" dirty="0"/>
              <a:t> (MRL </a:t>
            </a:r>
            <a:r>
              <a:rPr lang="pt-PT" sz="1600" dirty="0" err="1"/>
              <a:t>Eye</a:t>
            </a:r>
            <a:r>
              <a:rPr lang="pt-PT" sz="1600" dirty="0"/>
              <a:t> </a:t>
            </a:r>
            <a:r>
              <a:rPr lang="pt-PT" sz="1600" dirty="0" err="1"/>
              <a:t>Dataset</a:t>
            </a:r>
            <a:r>
              <a:rPr lang="pt-PT" sz="1600" dirty="0"/>
              <a:t>)</a:t>
            </a:r>
          </a:p>
          <a:p>
            <a:endParaRPr lang="pt-PT" sz="2400" dirty="0"/>
          </a:p>
          <a:p>
            <a:r>
              <a:rPr lang="pt-PT" sz="1600" dirty="0" err="1"/>
              <a:t>Different</a:t>
            </a:r>
            <a:r>
              <a:rPr lang="pt-PT" sz="1600" dirty="0"/>
              <a:t> </a:t>
            </a:r>
            <a:r>
              <a:rPr lang="pt-PT" sz="1600" dirty="0" err="1"/>
              <a:t>dimensions</a:t>
            </a:r>
            <a:endParaRPr lang="pt-PT" sz="1600" dirty="0"/>
          </a:p>
          <a:p>
            <a:endParaRPr lang="pt-PT" sz="2400" dirty="0"/>
          </a:p>
          <a:p>
            <a:r>
              <a:rPr lang="pt-PT" sz="1600" dirty="0"/>
              <a:t>50 / 50 % </a:t>
            </a:r>
            <a:r>
              <a:rPr lang="pt-PT" sz="1600" dirty="0" err="1"/>
              <a:t>balanced</a:t>
            </a:r>
            <a:r>
              <a:rPr lang="pt-PT" sz="1600" dirty="0"/>
              <a:t> data</a:t>
            </a:r>
            <a:endParaRPr lang="en-US" sz="1600" dirty="0"/>
          </a:p>
        </p:txBody>
      </p:sp>
      <p:pic>
        <p:nvPicPr>
          <p:cNvPr id="25" name="Gráfico 24" descr="Olho destaque">
            <a:extLst>
              <a:ext uri="{FF2B5EF4-FFF2-40B4-BE49-F238E27FC236}">
                <a16:creationId xmlns:a16="http://schemas.microsoft.com/office/drawing/2014/main" id="{D7A30F65-F260-FDE7-3F88-EFF1D78FA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22713" y="978900"/>
            <a:ext cx="450000" cy="450000"/>
          </a:xfrm>
          <a:prstGeom prst="rect">
            <a:avLst/>
          </a:prstGeom>
        </p:spPr>
      </p:pic>
      <p:pic>
        <p:nvPicPr>
          <p:cNvPr id="26" name="Gráfico 25" descr="Alfaiate e ajustes destaque">
            <a:extLst>
              <a:ext uri="{FF2B5EF4-FFF2-40B4-BE49-F238E27FC236}">
                <a16:creationId xmlns:a16="http://schemas.microsoft.com/office/drawing/2014/main" id="{18FF5957-9BF6-72D2-F035-BF9214F8C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2200" y="1602000"/>
            <a:ext cx="450000" cy="450000"/>
          </a:xfrm>
          <a:prstGeom prst="rect">
            <a:avLst/>
          </a:prstGeom>
        </p:spPr>
      </p:pic>
      <p:pic>
        <p:nvPicPr>
          <p:cNvPr id="27" name="Gráfico 26" descr="Balança da justiça destaque">
            <a:extLst>
              <a:ext uri="{FF2B5EF4-FFF2-40B4-BE49-F238E27FC236}">
                <a16:creationId xmlns:a16="http://schemas.microsoft.com/office/drawing/2014/main" id="{296E3AAB-F085-AA22-3898-C204E9729B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22200" y="2224800"/>
            <a:ext cx="450000" cy="450000"/>
          </a:xfrm>
          <a:prstGeom prst="rect">
            <a:avLst/>
          </a:prstGeom>
        </p:spPr>
      </p:pic>
      <p:pic>
        <p:nvPicPr>
          <p:cNvPr id="28" name="Gráfico 27" descr="Homem e mulher destaque">
            <a:extLst>
              <a:ext uri="{FF2B5EF4-FFF2-40B4-BE49-F238E27FC236}">
                <a16:creationId xmlns:a16="http://schemas.microsoft.com/office/drawing/2014/main" id="{5ECCC876-E2D3-5154-883E-21DC99D12F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22200" y="3470400"/>
            <a:ext cx="450000" cy="450000"/>
          </a:xfrm>
          <a:prstGeom prst="rect">
            <a:avLst/>
          </a:prstGeom>
        </p:spPr>
      </p:pic>
      <p:pic>
        <p:nvPicPr>
          <p:cNvPr id="29" name="Gráfico 28" descr="Óculos destaque">
            <a:extLst>
              <a:ext uri="{FF2B5EF4-FFF2-40B4-BE49-F238E27FC236}">
                <a16:creationId xmlns:a16="http://schemas.microsoft.com/office/drawing/2014/main" id="{A88A2CFB-2A93-B978-9215-A51523E62C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22200" y="4093200"/>
            <a:ext cx="450000" cy="450000"/>
          </a:xfrm>
          <a:prstGeom prst="rect">
            <a:avLst/>
          </a:prstGeom>
        </p:spPr>
      </p:pic>
      <p:pic>
        <p:nvPicPr>
          <p:cNvPr id="30" name="Gráfico 29" descr="Utilizadores destaque">
            <a:extLst>
              <a:ext uri="{FF2B5EF4-FFF2-40B4-BE49-F238E27FC236}">
                <a16:creationId xmlns:a16="http://schemas.microsoft.com/office/drawing/2014/main" id="{49C9ACD5-A39A-1C11-2F2C-C3E63F8B15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22714" y="2847600"/>
            <a:ext cx="450000" cy="450000"/>
          </a:xfrm>
          <a:prstGeom prst="rect">
            <a:avLst/>
          </a:prstGeom>
        </p:spPr>
      </p:pic>
      <p:pic>
        <p:nvPicPr>
          <p:cNvPr id="39" name="Gráfico 38" descr="Alvo destaque">
            <a:extLst>
              <a:ext uri="{FF2B5EF4-FFF2-40B4-BE49-F238E27FC236}">
                <a16:creationId xmlns:a16="http://schemas.microsoft.com/office/drawing/2014/main" id="{A88B114C-0BB3-B1F0-021C-3B64DE230E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24000" y="5338800"/>
            <a:ext cx="450000" cy="450000"/>
          </a:xfrm>
          <a:prstGeom prst="rect">
            <a:avLst/>
          </a:prstGeom>
        </p:spPr>
      </p:pic>
      <p:pic>
        <p:nvPicPr>
          <p:cNvPr id="40" name="Gráfico 39" descr="Círculos 20% destaque">
            <a:extLst>
              <a:ext uri="{FF2B5EF4-FFF2-40B4-BE49-F238E27FC236}">
                <a16:creationId xmlns:a16="http://schemas.microsoft.com/office/drawing/2014/main" id="{B1B48B46-9521-0F45-9E4E-C8A7AF685C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24000" y="4716000"/>
            <a:ext cx="450000" cy="45000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F8FF3958-B003-0DE9-571C-19FA62189379}"/>
              </a:ext>
            </a:extLst>
          </p:cNvPr>
          <p:cNvSpPr txBox="1"/>
          <p:nvPr/>
        </p:nvSpPr>
        <p:spPr>
          <a:xfrm>
            <a:off x="2830282" y="2904868"/>
            <a:ext cx="3298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Sample </a:t>
            </a:r>
            <a:r>
              <a:rPr lang="pt-PT" sz="1600" dirty="0" err="1"/>
              <a:t>of</a:t>
            </a:r>
            <a:r>
              <a:rPr lang="pt-PT" sz="1600" dirty="0"/>
              <a:t> 37 </a:t>
            </a:r>
            <a:r>
              <a:rPr lang="pt-PT" sz="1600" dirty="0" err="1"/>
              <a:t>people</a:t>
            </a:r>
            <a:endParaRPr lang="pt-PT" sz="1600" dirty="0"/>
          </a:p>
          <a:p>
            <a:endParaRPr lang="pt-PT" sz="2400" dirty="0"/>
          </a:p>
          <a:p>
            <a:r>
              <a:rPr lang="pt-PT" sz="1600" dirty="0" err="1"/>
              <a:t>Diversity</a:t>
            </a:r>
            <a:r>
              <a:rPr lang="pt-PT" sz="1600" dirty="0"/>
              <a:t> in gender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race</a:t>
            </a:r>
            <a:endParaRPr lang="pt-PT" sz="1600" dirty="0"/>
          </a:p>
          <a:p>
            <a:endParaRPr lang="pt-PT" sz="2400" dirty="0"/>
          </a:p>
          <a:p>
            <a:r>
              <a:rPr lang="en-US" sz="1600" dirty="0"/>
              <a:t>Use of glasses and makeup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3F1C4FD-7DE7-93AB-D53E-A89CCD2E1C6C}"/>
              </a:ext>
            </a:extLst>
          </p:cNvPr>
          <p:cNvSpPr txBox="1"/>
          <p:nvPr/>
        </p:nvSpPr>
        <p:spPr>
          <a:xfrm>
            <a:off x="2830282" y="4733668"/>
            <a:ext cx="3298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80 / 20 % train test validation split</a:t>
            </a:r>
          </a:p>
          <a:p>
            <a:endParaRPr lang="en-US" sz="2400" dirty="0"/>
          </a:p>
          <a:p>
            <a:r>
              <a:rPr lang="en-US" sz="1600" dirty="0"/>
              <a:t>98 % of accuracy</a:t>
            </a:r>
            <a:r>
              <a:rPr lang="pt-PT" sz="1600" dirty="0"/>
              <a:t> </a:t>
            </a:r>
            <a:endParaRPr lang="en-US" sz="1600" dirty="0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18681326-F5AF-4AB4-CCFA-89A73FAC1B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74374" y="1239586"/>
            <a:ext cx="3158002" cy="4340728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95D2CB6-8AE2-72AC-DC04-F70EA33E5070}"/>
              </a:ext>
            </a:extLst>
          </p:cNvPr>
          <p:cNvSpPr/>
          <p:nvPr/>
        </p:nvSpPr>
        <p:spPr>
          <a:xfrm>
            <a:off x="-9457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BD75BCE4-468E-24DE-D144-5B4334B6AE24}"/>
              </a:ext>
            </a:extLst>
          </p:cNvPr>
          <p:cNvSpPr/>
          <p:nvPr/>
        </p:nvSpPr>
        <p:spPr>
          <a:xfrm>
            <a:off x="1296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F5B73D4-7814-792B-19CC-C7AD95E66257}"/>
              </a:ext>
            </a:extLst>
          </p:cNvPr>
          <p:cNvSpPr txBox="1"/>
          <p:nvPr/>
        </p:nvSpPr>
        <p:spPr>
          <a:xfrm rot="16200000">
            <a:off x="-140400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47" name="Gráfico 46" descr="Investigação com preenchimento sólido">
            <a:extLst>
              <a:ext uri="{FF2B5EF4-FFF2-40B4-BE49-F238E27FC236}">
                <a16:creationId xmlns:a16="http://schemas.microsoft.com/office/drawing/2014/main" id="{E5FCEE08-2CFC-6464-D395-730C0AE99F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6200000">
            <a:off x="183600" y="3200400"/>
            <a:ext cx="489600" cy="489600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0881635B-C048-DC66-3706-BAFFFE8677E4}"/>
              </a:ext>
            </a:extLst>
          </p:cNvPr>
          <p:cNvSpPr/>
          <p:nvPr/>
        </p:nvSpPr>
        <p:spPr>
          <a:xfrm>
            <a:off x="-98388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1299CC1-D013-73D2-F03D-0A06C86B5E34}"/>
              </a:ext>
            </a:extLst>
          </p:cNvPr>
          <p:cNvSpPr txBox="1"/>
          <p:nvPr/>
        </p:nvSpPr>
        <p:spPr>
          <a:xfrm>
            <a:off x="-9025200" y="496800"/>
            <a:ext cx="854877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86C2"/>
                </a:solidFill>
              </a:rPr>
              <a:t>Live demonstration</a:t>
            </a:r>
            <a:endParaRPr lang="pt-PT" sz="1700" b="1" dirty="0">
              <a:solidFill>
                <a:srgbClr val="0086C2"/>
              </a:solidFill>
            </a:endParaRPr>
          </a:p>
        </p:txBody>
      </p:sp>
      <p:cxnSp>
        <p:nvCxnSpPr>
          <p:cNvPr id="50" name="Conexão reta 49">
            <a:extLst>
              <a:ext uri="{FF2B5EF4-FFF2-40B4-BE49-F238E27FC236}">
                <a16:creationId xmlns:a16="http://schemas.microsoft.com/office/drawing/2014/main" id="{A6A7E659-90BB-B2E2-FAB7-84E3C44B8F52}"/>
              </a:ext>
            </a:extLst>
          </p:cNvPr>
          <p:cNvCxnSpPr/>
          <p:nvPr/>
        </p:nvCxnSpPr>
        <p:spPr>
          <a:xfrm>
            <a:off x="-926280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9D178B8-C4FB-4E62-3F96-60451CD4BB5C}"/>
              </a:ext>
            </a:extLst>
          </p:cNvPr>
          <p:cNvSpPr txBox="1"/>
          <p:nvPr/>
        </p:nvSpPr>
        <p:spPr>
          <a:xfrm>
            <a:off x="-94752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B66BA39-87D4-0088-F699-5EDFE95AB464}"/>
              </a:ext>
            </a:extLst>
          </p:cNvPr>
          <p:cNvSpPr txBox="1"/>
          <p:nvPr/>
        </p:nvSpPr>
        <p:spPr>
          <a:xfrm>
            <a:off x="-874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8</a:t>
            </a:r>
          </a:p>
        </p:txBody>
      </p:sp>
      <p:pic>
        <p:nvPicPr>
          <p:cNvPr id="53" name="Picture 10" descr="Ironhack - All Iron">
            <a:extLst>
              <a:ext uri="{FF2B5EF4-FFF2-40B4-BE49-F238E27FC236}">
                <a16:creationId xmlns:a16="http://schemas.microsoft.com/office/drawing/2014/main" id="{DD12DB60-E687-923A-8CD9-F5BE4ED01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76320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Imagem 53" descr="Uma imagem com homem, T-shirt, pessoa, Cara humana&#10;&#10;Descrição gerada automaticamente">
            <a:extLst>
              <a:ext uri="{FF2B5EF4-FFF2-40B4-BE49-F238E27FC236}">
                <a16:creationId xmlns:a16="http://schemas.microsoft.com/office/drawing/2014/main" id="{1C0D30BE-8D01-4D2E-9933-EAB61D26C0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5200" y="1407600"/>
            <a:ext cx="2611200" cy="3916800"/>
          </a:xfrm>
          <a:prstGeom prst="rect">
            <a:avLst/>
          </a:prstGeom>
          <a:ln w="25400">
            <a:noFill/>
          </a:ln>
        </p:spPr>
      </p:pic>
      <p:pic>
        <p:nvPicPr>
          <p:cNvPr id="55" name="Imagem 54" descr="Uma imagem com pessoa, vestuário, parede, homem&#10;&#10;Descrição gerada automaticamente">
            <a:extLst>
              <a:ext uri="{FF2B5EF4-FFF2-40B4-BE49-F238E27FC236}">
                <a16:creationId xmlns:a16="http://schemas.microsoft.com/office/drawing/2014/main" id="{F3642088-E51A-AD74-288B-ACEFB62D95E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5200" y="1407600"/>
            <a:ext cx="2611200" cy="3916800"/>
          </a:xfrm>
          <a:prstGeom prst="rect">
            <a:avLst/>
          </a:prstGeom>
          <a:ln w="25400">
            <a:noFill/>
          </a:ln>
        </p:spPr>
      </p:pic>
      <p:pic>
        <p:nvPicPr>
          <p:cNvPr id="56" name="Imagem 55" descr="Uma imagem com pessoa, vestuário, homem, parede&#10;&#10;Descrição gerada automaticamente">
            <a:extLst>
              <a:ext uri="{FF2B5EF4-FFF2-40B4-BE49-F238E27FC236}">
                <a16:creationId xmlns:a16="http://schemas.microsoft.com/office/drawing/2014/main" id="{118E2080-87CA-D763-AFD8-A0E9778308B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5200" y="1407600"/>
            <a:ext cx="2611200" cy="3916800"/>
          </a:xfrm>
          <a:prstGeom prst="rect">
            <a:avLst/>
          </a:prstGeom>
          <a:ln w="25400">
            <a:noFill/>
          </a:ln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074C9D3B-88E9-88CD-4275-2820098260BB}"/>
              </a:ext>
            </a:extLst>
          </p:cNvPr>
          <p:cNvSpPr/>
          <p:nvPr/>
        </p:nvSpPr>
        <p:spPr>
          <a:xfrm>
            <a:off x="-9799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39340E3C-044C-02D0-D4E8-A5281345E3DC}"/>
              </a:ext>
            </a:extLst>
          </p:cNvPr>
          <p:cNvSpPr/>
          <p:nvPr/>
        </p:nvSpPr>
        <p:spPr>
          <a:xfrm>
            <a:off x="-216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DEB4C80-DC06-0364-BF26-A46B6D739B30}"/>
              </a:ext>
            </a:extLst>
          </p:cNvPr>
          <p:cNvSpPr txBox="1"/>
          <p:nvPr/>
        </p:nvSpPr>
        <p:spPr>
          <a:xfrm rot="16200000">
            <a:off x="-482400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60" name="Gráfico 59" descr="Engrenagem com preenchimento sólido">
            <a:extLst>
              <a:ext uri="{FF2B5EF4-FFF2-40B4-BE49-F238E27FC236}">
                <a16:creationId xmlns:a16="http://schemas.microsoft.com/office/drawing/2014/main" id="{E5B79CFB-20DC-6D4A-60C7-242FBFD4890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-154800" y="3200400"/>
            <a:ext cx="489600" cy="489600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id="{A6A6E0CE-37EE-8958-4C26-1CFB0AD0F5FA}"/>
              </a:ext>
            </a:extLst>
          </p:cNvPr>
          <p:cNvSpPr/>
          <p:nvPr/>
        </p:nvSpPr>
        <p:spPr>
          <a:xfrm>
            <a:off x="-101772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631FCC8-A98C-4C00-CCAC-FFEB6ED691BE}"/>
              </a:ext>
            </a:extLst>
          </p:cNvPr>
          <p:cNvSpPr txBox="1"/>
          <p:nvPr/>
        </p:nvSpPr>
        <p:spPr>
          <a:xfrm>
            <a:off x="-98172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cxnSp>
        <p:nvCxnSpPr>
          <p:cNvPr id="63" name="Conexão reta 62">
            <a:extLst>
              <a:ext uri="{FF2B5EF4-FFF2-40B4-BE49-F238E27FC236}">
                <a16:creationId xmlns:a16="http://schemas.microsoft.com/office/drawing/2014/main" id="{EAFC55C9-3C9D-6C1A-84AD-507A2AFDD92A}"/>
              </a:ext>
            </a:extLst>
          </p:cNvPr>
          <p:cNvCxnSpPr/>
          <p:nvPr/>
        </p:nvCxnSpPr>
        <p:spPr>
          <a:xfrm>
            <a:off x="-945720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10" descr="Ironhack - All Iron">
            <a:extLst>
              <a:ext uri="{FF2B5EF4-FFF2-40B4-BE49-F238E27FC236}">
                <a16:creationId xmlns:a16="http://schemas.microsoft.com/office/drawing/2014/main" id="{5BF3A25C-A070-340C-0EFB-DE37DFDFE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110160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DEB12B9-08D0-4FEA-86A9-B4AD0BE2E408}"/>
              </a:ext>
            </a:extLst>
          </p:cNvPr>
          <p:cNvSpPr txBox="1"/>
          <p:nvPr/>
        </p:nvSpPr>
        <p:spPr>
          <a:xfrm>
            <a:off x="-1216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9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237031AF-4BBD-7EFB-BDD6-F11CF0D852BF}"/>
              </a:ext>
            </a:extLst>
          </p:cNvPr>
          <p:cNvSpPr txBox="1"/>
          <p:nvPr/>
        </p:nvSpPr>
        <p:spPr>
          <a:xfrm>
            <a:off x="-9097200" y="496800"/>
            <a:ext cx="79914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86C2"/>
                </a:solidFill>
              </a:rPr>
              <a:t>Alarm sounds when security guard falls asleep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FC752FF0-949B-90B8-0930-1CD74E7E54E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9100800" y="1166400"/>
            <a:ext cx="3688400" cy="4432176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1F8CA1B-47D8-43A2-2E51-3F1E6C9F937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4802400" y="1166400"/>
            <a:ext cx="3688400" cy="4432176"/>
          </a:xfrm>
          <a:prstGeom prst="rect">
            <a:avLst/>
          </a:prstGeom>
        </p:spPr>
      </p:pic>
      <p:sp>
        <p:nvSpPr>
          <p:cNvPr id="69" name="Retângulo 68">
            <a:extLst>
              <a:ext uri="{FF2B5EF4-FFF2-40B4-BE49-F238E27FC236}">
                <a16:creationId xmlns:a16="http://schemas.microsoft.com/office/drawing/2014/main" id="{B66B4C7D-559D-F74E-D1FE-E4CD23DB2DF1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BFD36DF0-F681-E112-EC0B-6D403570BBA4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CB966C5D-2A75-F3C4-DA6A-789380C3B27B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72" name="Gráfico 71" descr="Lâmpada e engrenagem com preenchimento sólido">
            <a:extLst>
              <a:ext uri="{FF2B5EF4-FFF2-40B4-BE49-F238E27FC236}">
                <a16:creationId xmlns:a16="http://schemas.microsoft.com/office/drawing/2014/main" id="{2048DE33-23D9-2F6D-5136-AB84A136AC5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4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7C3A6DB-A672-EB53-6D74-273D82C6B152}"/>
              </a:ext>
            </a:extLst>
          </p:cNvPr>
          <p:cNvSpPr/>
          <p:nvPr/>
        </p:nvSpPr>
        <p:spPr>
          <a:xfrm>
            <a:off x="17248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C8FBAA7-5D6F-9FDF-7F2C-E671A1D0F661}"/>
              </a:ext>
            </a:extLst>
          </p:cNvPr>
          <p:cNvSpPr/>
          <p:nvPr/>
        </p:nvSpPr>
        <p:spPr>
          <a:xfrm>
            <a:off x="113087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1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34174A-710F-92DF-C1BC-21A6B7EADA59}"/>
              </a:ext>
            </a:extLst>
          </p:cNvPr>
          <p:cNvSpPr txBox="1"/>
          <p:nvPr/>
        </p:nvSpPr>
        <p:spPr>
          <a:xfrm rot="16200000">
            <a:off x="110402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Presentation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0" name="Gráfico 9" descr="Professor com preenchimento sólido">
            <a:extLst>
              <a:ext uri="{FF2B5EF4-FFF2-40B4-BE49-F238E27FC236}">
                <a16:creationId xmlns:a16="http://schemas.microsoft.com/office/drawing/2014/main" id="{5850BA97-49C1-9D5C-9349-7DE69E63A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358484" y="3175545"/>
            <a:ext cx="497273" cy="49727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0D59F8-84AE-0E97-823B-40A175A4120B}"/>
              </a:ext>
            </a:extLst>
          </p:cNvPr>
          <p:cNvSpPr/>
          <p:nvPr/>
        </p:nvSpPr>
        <p:spPr>
          <a:xfrm>
            <a:off x="1381991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3B3E41-4D1E-AEA0-BC20-220AA7FC919C}"/>
              </a:ext>
            </a:extLst>
          </p:cNvPr>
          <p:cNvSpPr/>
          <p:nvPr/>
        </p:nvSpPr>
        <p:spPr>
          <a:xfrm>
            <a:off x="10965871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4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DF8189-0EC5-6199-C3D3-05791E8E8504}"/>
              </a:ext>
            </a:extLst>
          </p:cNvPr>
          <p:cNvSpPr txBox="1"/>
          <p:nvPr/>
        </p:nvSpPr>
        <p:spPr>
          <a:xfrm rot="16200000">
            <a:off x="1069737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Introduction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4" name="Gráfico 13" descr="Apresentação com lista de verificação com preenchimento sólido">
            <a:extLst>
              <a:ext uri="{FF2B5EF4-FFF2-40B4-BE49-F238E27FC236}">
                <a16:creationId xmlns:a16="http://schemas.microsoft.com/office/drawing/2014/main" id="{BAC7D984-386E-EB6B-362B-C04D5D4CC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1028461" y="3202255"/>
            <a:ext cx="486518" cy="48651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33FBF7-73F0-A0AC-32C2-392E34C45E49}"/>
              </a:ext>
            </a:extLst>
          </p:cNvPr>
          <p:cNvSpPr/>
          <p:nvPr/>
        </p:nvSpPr>
        <p:spPr>
          <a:xfrm>
            <a:off x="1039092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F720043-A0FE-8842-A551-6F29762CFD35}"/>
              </a:ext>
            </a:extLst>
          </p:cNvPr>
          <p:cNvSpPr/>
          <p:nvPr/>
        </p:nvSpPr>
        <p:spPr>
          <a:xfrm>
            <a:off x="10622972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7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23593E-DA09-1E55-8B82-0F7E86ABCCC5}"/>
              </a:ext>
            </a:extLst>
          </p:cNvPr>
          <p:cNvSpPr txBox="1"/>
          <p:nvPr/>
        </p:nvSpPr>
        <p:spPr>
          <a:xfrm rot="16200000">
            <a:off x="10354473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Methodology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18" name="Gráfico 17" descr="Círculos com setas com preenchimento sólido">
            <a:extLst>
              <a:ext uri="{FF2B5EF4-FFF2-40B4-BE49-F238E27FC236}">
                <a16:creationId xmlns:a16="http://schemas.microsoft.com/office/drawing/2014/main" id="{7C61A8E2-97E5-AAA7-291C-40C3EDAA7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681200" y="3200401"/>
            <a:ext cx="488372" cy="48837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40C1E5E-6F6D-89D8-CAA1-D4A08E6BD9D6}"/>
              </a:ext>
            </a:extLst>
          </p:cNvPr>
          <p:cNvSpPr/>
          <p:nvPr/>
        </p:nvSpPr>
        <p:spPr>
          <a:xfrm>
            <a:off x="664029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39A20AC7-3E2C-7502-55A6-483EDDE54AA1}"/>
              </a:ext>
            </a:extLst>
          </p:cNvPr>
          <p:cNvCxnSpPr/>
          <p:nvPr/>
        </p:nvCxnSpPr>
        <p:spPr>
          <a:xfrm>
            <a:off x="1240972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1C8180-0364-F0FF-2161-B3E74FDFD8B7}"/>
              </a:ext>
            </a:extLst>
          </p:cNvPr>
          <p:cNvSpPr txBox="1"/>
          <p:nvPr/>
        </p:nvSpPr>
        <p:spPr>
          <a:xfrm>
            <a:off x="1022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pic>
        <p:nvPicPr>
          <p:cNvPr id="6" name="Picture 10" descr="Ironhack - All Iron">
            <a:extLst>
              <a:ext uri="{FF2B5EF4-FFF2-40B4-BE49-F238E27FC236}">
                <a16:creationId xmlns:a16="http://schemas.microsoft.com/office/drawing/2014/main" id="{16053668-4E78-0212-B7D3-CA97B7B68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739484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B34C224-DC84-C5BF-4859-70ED36626F60}"/>
              </a:ext>
            </a:extLst>
          </p:cNvPr>
          <p:cNvSpPr txBox="1"/>
          <p:nvPr/>
        </p:nvSpPr>
        <p:spPr>
          <a:xfrm>
            <a:off x="9622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7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AECEBC7-47E7-0DEC-2752-C37041F438C5}"/>
              </a:ext>
            </a:extLst>
          </p:cNvPr>
          <p:cNvSpPr txBox="1"/>
          <p:nvPr/>
        </p:nvSpPr>
        <p:spPr>
          <a:xfrm>
            <a:off x="1386000" y="496800"/>
            <a:ext cx="8172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700" b="1" dirty="0" err="1">
                <a:solidFill>
                  <a:srgbClr val="0086C2"/>
                </a:solidFill>
              </a:rPr>
              <a:t>Eye</a:t>
            </a:r>
            <a:r>
              <a:rPr lang="pt-PT" sz="1700" b="1" dirty="0">
                <a:solidFill>
                  <a:srgbClr val="0086C2"/>
                </a:solidFill>
              </a:rPr>
              <a:t> </a:t>
            </a:r>
            <a:r>
              <a:rPr lang="pt-PT" sz="1700" b="1" dirty="0" err="1">
                <a:solidFill>
                  <a:srgbClr val="0086C2"/>
                </a:solidFill>
              </a:rPr>
              <a:t>classification</a:t>
            </a:r>
            <a:r>
              <a:rPr lang="pt-PT" sz="1700" b="1" dirty="0">
                <a:solidFill>
                  <a:srgbClr val="0086C2"/>
                </a:solidFill>
              </a:rPr>
              <a:t> – </a:t>
            </a:r>
            <a:r>
              <a:rPr lang="pt-PT" sz="1700" b="1" dirty="0" err="1">
                <a:solidFill>
                  <a:srgbClr val="0086C2"/>
                </a:solidFill>
              </a:rPr>
              <a:t>Model</a:t>
            </a:r>
            <a:r>
              <a:rPr lang="pt-PT" sz="1700" b="1" dirty="0">
                <a:solidFill>
                  <a:srgbClr val="0086C2"/>
                </a:solidFill>
              </a:rPr>
              <a:t> training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75AD71-6677-20A2-98FF-2428603DB944}"/>
              </a:ext>
            </a:extLst>
          </p:cNvPr>
          <p:cNvSpPr txBox="1"/>
          <p:nvPr/>
        </p:nvSpPr>
        <p:spPr>
          <a:xfrm>
            <a:off x="2830282" y="1076068"/>
            <a:ext cx="3298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79 660 </a:t>
            </a:r>
            <a:r>
              <a:rPr lang="pt-PT" sz="1600" dirty="0" err="1"/>
              <a:t>pictures</a:t>
            </a:r>
            <a:r>
              <a:rPr lang="pt-PT" sz="1600" dirty="0"/>
              <a:t> (MRL </a:t>
            </a:r>
            <a:r>
              <a:rPr lang="pt-PT" sz="1600" dirty="0" err="1"/>
              <a:t>Eye</a:t>
            </a:r>
            <a:r>
              <a:rPr lang="pt-PT" sz="1600" dirty="0"/>
              <a:t> </a:t>
            </a:r>
            <a:r>
              <a:rPr lang="pt-PT" sz="1600" dirty="0" err="1"/>
              <a:t>Dataset</a:t>
            </a:r>
            <a:r>
              <a:rPr lang="pt-PT" sz="1600" dirty="0"/>
              <a:t>)</a:t>
            </a:r>
          </a:p>
          <a:p>
            <a:endParaRPr lang="pt-PT" sz="2400" dirty="0"/>
          </a:p>
          <a:p>
            <a:r>
              <a:rPr lang="pt-PT" sz="1600" dirty="0" err="1"/>
              <a:t>Different</a:t>
            </a:r>
            <a:r>
              <a:rPr lang="pt-PT" sz="1600" dirty="0"/>
              <a:t> </a:t>
            </a:r>
            <a:r>
              <a:rPr lang="pt-PT" sz="1600" dirty="0" err="1"/>
              <a:t>dimensions</a:t>
            </a:r>
            <a:endParaRPr lang="pt-PT" sz="1600" dirty="0"/>
          </a:p>
          <a:p>
            <a:endParaRPr lang="pt-PT" sz="2400" dirty="0"/>
          </a:p>
          <a:p>
            <a:r>
              <a:rPr lang="pt-PT" sz="1600" dirty="0"/>
              <a:t>50 / 50 % </a:t>
            </a:r>
            <a:r>
              <a:rPr lang="pt-PT" sz="1600" dirty="0" err="1"/>
              <a:t>balanced</a:t>
            </a:r>
            <a:r>
              <a:rPr lang="pt-PT" sz="1600" dirty="0"/>
              <a:t> data</a:t>
            </a:r>
            <a:endParaRPr lang="en-US" sz="1600" dirty="0"/>
          </a:p>
        </p:txBody>
      </p:sp>
      <p:pic>
        <p:nvPicPr>
          <p:cNvPr id="25" name="Gráfico 24" descr="Olho destaque">
            <a:extLst>
              <a:ext uri="{FF2B5EF4-FFF2-40B4-BE49-F238E27FC236}">
                <a16:creationId xmlns:a16="http://schemas.microsoft.com/office/drawing/2014/main" id="{D7A30F65-F260-FDE7-3F88-EFF1D78FA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22713" y="978900"/>
            <a:ext cx="450000" cy="450000"/>
          </a:xfrm>
          <a:prstGeom prst="rect">
            <a:avLst/>
          </a:prstGeom>
        </p:spPr>
      </p:pic>
      <p:pic>
        <p:nvPicPr>
          <p:cNvPr id="26" name="Gráfico 25" descr="Alfaiate e ajustes destaque">
            <a:extLst>
              <a:ext uri="{FF2B5EF4-FFF2-40B4-BE49-F238E27FC236}">
                <a16:creationId xmlns:a16="http://schemas.microsoft.com/office/drawing/2014/main" id="{18FF5957-9BF6-72D2-F035-BF9214F8C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2200" y="1602000"/>
            <a:ext cx="450000" cy="450000"/>
          </a:xfrm>
          <a:prstGeom prst="rect">
            <a:avLst/>
          </a:prstGeom>
        </p:spPr>
      </p:pic>
      <p:pic>
        <p:nvPicPr>
          <p:cNvPr id="27" name="Gráfico 26" descr="Balança da justiça destaque">
            <a:extLst>
              <a:ext uri="{FF2B5EF4-FFF2-40B4-BE49-F238E27FC236}">
                <a16:creationId xmlns:a16="http://schemas.microsoft.com/office/drawing/2014/main" id="{296E3AAB-F085-AA22-3898-C204E9729B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22200" y="2224800"/>
            <a:ext cx="450000" cy="450000"/>
          </a:xfrm>
          <a:prstGeom prst="rect">
            <a:avLst/>
          </a:prstGeom>
        </p:spPr>
      </p:pic>
      <p:pic>
        <p:nvPicPr>
          <p:cNvPr id="28" name="Gráfico 27" descr="Homem e mulher destaque">
            <a:extLst>
              <a:ext uri="{FF2B5EF4-FFF2-40B4-BE49-F238E27FC236}">
                <a16:creationId xmlns:a16="http://schemas.microsoft.com/office/drawing/2014/main" id="{5ECCC876-E2D3-5154-883E-21DC99D12F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22200" y="3470400"/>
            <a:ext cx="450000" cy="450000"/>
          </a:xfrm>
          <a:prstGeom prst="rect">
            <a:avLst/>
          </a:prstGeom>
        </p:spPr>
      </p:pic>
      <p:pic>
        <p:nvPicPr>
          <p:cNvPr id="29" name="Gráfico 28" descr="Óculos destaque">
            <a:extLst>
              <a:ext uri="{FF2B5EF4-FFF2-40B4-BE49-F238E27FC236}">
                <a16:creationId xmlns:a16="http://schemas.microsoft.com/office/drawing/2014/main" id="{A88A2CFB-2A93-B978-9215-A51523E62C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22200" y="4093200"/>
            <a:ext cx="450000" cy="450000"/>
          </a:xfrm>
          <a:prstGeom prst="rect">
            <a:avLst/>
          </a:prstGeom>
        </p:spPr>
      </p:pic>
      <p:pic>
        <p:nvPicPr>
          <p:cNvPr id="30" name="Gráfico 29" descr="Utilizadores destaque">
            <a:extLst>
              <a:ext uri="{FF2B5EF4-FFF2-40B4-BE49-F238E27FC236}">
                <a16:creationId xmlns:a16="http://schemas.microsoft.com/office/drawing/2014/main" id="{49C9ACD5-A39A-1C11-2F2C-C3E63F8B15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22714" y="2847600"/>
            <a:ext cx="450000" cy="450000"/>
          </a:xfrm>
          <a:prstGeom prst="rect">
            <a:avLst/>
          </a:prstGeom>
        </p:spPr>
      </p:pic>
      <p:pic>
        <p:nvPicPr>
          <p:cNvPr id="39" name="Gráfico 38" descr="Alvo destaque">
            <a:extLst>
              <a:ext uri="{FF2B5EF4-FFF2-40B4-BE49-F238E27FC236}">
                <a16:creationId xmlns:a16="http://schemas.microsoft.com/office/drawing/2014/main" id="{A88B114C-0BB3-B1F0-021C-3B64DE230E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24000" y="5338800"/>
            <a:ext cx="450000" cy="450000"/>
          </a:xfrm>
          <a:prstGeom prst="rect">
            <a:avLst/>
          </a:prstGeom>
        </p:spPr>
      </p:pic>
      <p:pic>
        <p:nvPicPr>
          <p:cNvPr id="40" name="Gráfico 39" descr="Círculos 20% destaque">
            <a:extLst>
              <a:ext uri="{FF2B5EF4-FFF2-40B4-BE49-F238E27FC236}">
                <a16:creationId xmlns:a16="http://schemas.microsoft.com/office/drawing/2014/main" id="{B1B48B46-9521-0F45-9E4E-C8A7AF685C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24000" y="4716000"/>
            <a:ext cx="450000" cy="45000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F8FF3958-B003-0DE9-571C-19FA62189379}"/>
              </a:ext>
            </a:extLst>
          </p:cNvPr>
          <p:cNvSpPr txBox="1"/>
          <p:nvPr/>
        </p:nvSpPr>
        <p:spPr>
          <a:xfrm>
            <a:off x="2830282" y="2904868"/>
            <a:ext cx="3298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Sample </a:t>
            </a:r>
            <a:r>
              <a:rPr lang="pt-PT" sz="1600" dirty="0" err="1"/>
              <a:t>of</a:t>
            </a:r>
            <a:r>
              <a:rPr lang="pt-PT" sz="1600" dirty="0"/>
              <a:t> 37 </a:t>
            </a:r>
            <a:r>
              <a:rPr lang="pt-PT" sz="1600" dirty="0" err="1"/>
              <a:t>people</a:t>
            </a:r>
            <a:endParaRPr lang="pt-PT" sz="1600" dirty="0"/>
          </a:p>
          <a:p>
            <a:endParaRPr lang="pt-PT" sz="2400" dirty="0"/>
          </a:p>
          <a:p>
            <a:r>
              <a:rPr lang="pt-PT" sz="1600" dirty="0" err="1"/>
              <a:t>Diversity</a:t>
            </a:r>
            <a:r>
              <a:rPr lang="pt-PT" sz="1600" dirty="0"/>
              <a:t> in gender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race</a:t>
            </a:r>
            <a:endParaRPr lang="pt-PT" sz="1600" dirty="0"/>
          </a:p>
          <a:p>
            <a:endParaRPr lang="pt-PT" sz="2400" dirty="0"/>
          </a:p>
          <a:p>
            <a:r>
              <a:rPr lang="en-US" sz="1600" dirty="0"/>
              <a:t>Use of glasses and makeup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3F1C4FD-7DE7-93AB-D53E-A89CCD2E1C6C}"/>
              </a:ext>
            </a:extLst>
          </p:cNvPr>
          <p:cNvSpPr txBox="1"/>
          <p:nvPr/>
        </p:nvSpPr>
        <p:spPr>
          <a:xfrm>
            <a:off x="2830282" y="4733668"/>
            <a:ext cx="3298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80 / 20 % train test validation split</a:t>
            </a:r>
          </a:p>
          <a:p>
            <a:endParaRPr lang="en-US" sz="2400" dirty="0"/>
          </a:p>
          <a:p>
            <a:r>
              <a:rPr lang="en-US" sz="1600" dirty="0"/>
              <a:t>98 % of accuracy</a:t>
            </a:r>
            <a:r>
              <a:rPr lang="pt-PT" sz="1600" dirty="0"/>
              <a:t> </a:t>
            </a:r>
            <a:endParaRPr lang="en-US" sz="1600" dirty="0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18681326-F5AF-4AB4-CCFA-89A73FAC1B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74374" y="1239586"/>
            <a:ext cx="3158002" cy="4340728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95D2CB6-8AE2-72AC-DC04-F70EA33E5070}"/>
              </a:ext>
            </a:extLst>
          </p:cNvPr>
          <p:cNvSpPr/>
          <p:nvPr/>
        </p:nvSpPr>
        <p:spPr>
          <a:xfrm>
            <a:off x="6984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BD75BCE4-468E-24DE-D144-5B4334B6AE24}"/>
              </a:ext>
            </a:extLst>
          </p:cNvPr>
          <p:cNvSpPr/>
          <p:nvPr/>
        </p:nvSpPr>
        <p:spPr>
          <a:xfrm>
            <a:off x="10285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009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F5B73D4-7814-792B-19CC-C7AD95E66257}"/>
              </a:ext>
            </a:extLst>
          </p:cNvPr>
          <p:cNvSpPr txBox="1"/>
          <p:nvPr/>
        </p:nvSpPr>
        <p:spPr>
          <a:xfrm rot="16200000">
            <a:off x="10013478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Results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47" name="Gráfico 46" descr="Investigação com preenchimento sólido">
            <a:extLst>
              <a:ext uri="{FF2B5EF4-FFF2-40B4-BE49-F238E27FC236}">
                <a16:creationId xmlns:a16="http://schemas.microsoft.com/office/drawing/2014/main" id="{E5FCEE08-2CFC-6464-D395-730C0AE99F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6200000">
            <a:off x="10339200" y="3200400"/>
            <a:ext cx="489600" cy="489600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0881635B-C048-DC66-3706-BAFFFE8677E4}"/>
              </a:ext>
            </a:extLst>
          </p:cNvPr>
          <p:cNvSpPr/>
          <p:nvPr/>
        </p:nvSpPr>
        <p:spPr>
          <a:xfrm>
            <a:off x="315687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1299CC1-D013-73D2-F03D-0A06C86B5E34}"/>
              </a:ext>
            </a:extLst>
          </p:cNvPr>
          <p:cNvSpPr txBox="1"/>
          <p:nvPr/>
        </p:nvSpPr>
        <p:spPr>
          <a:xfrm>
            <a:off x="1130060" y="496800"/>
            <a:ext cx="854877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86C2"/>
                </a:solidFill>
              </a:rPr>
              <a:t>Live demonstration</a:t>
            </a:r>
            <a:endParaRPr lang="pt-PT" sz="1700" b="1" dirty="0">
              <a:solidFill>
                <a:srgbClr val="0086C2"/>
              </a:solidFill>
            </a:endParaRPr>
          </a:p>
        </p:txBody>
      </p:sp>
      <p:cxnSp>
        <p:nvCxnSpPr>
          <p:cNvPr id="50" name="Conexão reta 49">
            <a:extLst>
              <a:ext uri="{FF2B5EF4-FFF2-40B4-BE49-F238E27FC236}">
                <a16:creationId xmlns:a16="http://schemas.microsoft.com/office/drawing/2014/main" id="{A6A7E659-90BB-B2E2-FAB7-84E3C44B8F52}"/>
              </a:ext>
            </a:extLst>
          </p:cNvPr>
          <p:cNvCxnSpPr/>
          <p:nvPr/>
        </p:nvCxnSpPr>
        <p:spPr>
          <a:xfrm>
            <a:off x="89263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9D178B8-C4FB-4E62-3F96-60451CD4BB5C}"/>
              </a:ext>
            </a:extLst>
          </p:cNvPr>
          <p:cNvSpPr txBox="1"/>
          <p:nvPr/>
        </p:nvSpPr>
        <p:spPr>
          <a:xfrm>
            <a:off x="6804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B66BA39-87D4-0088-F699-5EDFE95AB464}"/>
              </a:ext>
            </a:extLst>
          </p:cNvPr>
          <p:cNvSpPr txBox="1"/>
          <p:nvPr/>
        </p:nvSpPr>
        <p:spPr>
          <a:xfrm>
            <a:off x="9280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8</a:t>
            </a:r>
          </a:p>
        </p:txBody>
      </p:sp>
      <p:pic>
        <p:nvPicPr>
          <p:cNvPr id="53" name="Picture 10" descr="Ironhack - All Iron">
            <a:extLst>
              <a:ext uri="{FF2B5EF4-FFF2-40B4-BE49-F238E27FC236}">
                <a16:creationId xmlns:a16="http://schemas.microsoft.com/office/drawing/2014/main" id="{DD12DB60-E687-923A-8CD9-F5BE4ED01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9391147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Imagem 53" descr="Uma imagem com homem, T-shirt, pessoa, Cara humana&#10;&#10;Descrição gerada automaticamente">
            <a:extLst>
              <a:ext uri="{FF2B5EF4-FFF2-40B4-BE49-F238E27FC236}">
                <a16:creationId xmlns:a16="http://schemas.microsoft.com/office/drawing/2014/main" id="{1C0D30BE-8D01-4D2E-9933-EAB61D26C0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00" y="1407600"/>
            <a:ext cx="2611200" cy="3916800"/>
          </a:xfrm>
          <a:prstGeom prst="rect">
            <a:avLst/>
          </a:prstGeom>
          <a:ln w="25400">
            <a:noFill/>
          </a:ln>
        </p:spPr>
      </p:pic>
      <p:pic>
        <p:nvPicPr>
          <p:cNvPr id="55" name="Imagem 54" descr="Uma imagem com pessoa, vestuário, parede, homem&#10;&#10;Descrição gerada automaticamente">
            <a:extLst>
              <a:ext uri="{FF2B5EF4-FFF2-40B4-BE49-F238E27FC236}">
                <a16:creationId xmlns:a16="http://schemas.microsoft.com/office/drawing/2014/main" id="{F3642088-E51A-AD74-288B-ACEFB62D95E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00" y="1407600"/>
            <a:ext cx="2611200" cy="3916800"/>
          </a:xfrm>
          <a:prstGeom prst="rect">
            <a:avLst/>
          </a:prstGeom>
          <a:ln w="25400">
            <a:noFill/>
          </a:ln>
        </p:spPr>
      </p:pic>
      <p:pic>
        <p:nvPicPr>
          <p:cNvPr id="56" name="Imagem 55" descr="Uma imagem com pessoa, vestuário, homem, parede&#10;&#10;Descrição gerada automaticamente">
            <a:extLst>
              <a:ext uri="{FF2B5EF4-FFF2-40B4-BE49-F238E27FC236}">
                <a16:creationId xmlns:a16="http://schemas.microsoft.com/office/drawing/2014/main" id="{118E2080-87CA-D763-AFD8-A0E9778308B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00" y="1407600"/>
            <a:ext cx="2611200" cy="3916800"/>
          </a:xfrm>
          <a:prstGeom prst="rect">
            <a:avLst/>
          </a:prstGeom>
          <a:ln w="25400">
            <a:noFill/>
          </a:ln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074C9D3B-88E9-88CD-4275-2820098260BB}"/>
              </a:ext>
            </a:extLst>
          </p:cNvPr>
          <p:cNvSpPr/>
          <p:nvPr/>
        </p:nvSpPr>
        <p:spPr>
          <a:xfrm>
            <a:off x="-9799200" y="0"/>
            <a:ext cx="10467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39340E3C-044C-02D0-D4E8-A5281345E3DC}"/>
              </a:ext>
            </a:extLst>
          </p:cNvPr>
          <p:cNvSpPr/>
          <p:nvPr/>
        </p:nvSpPr>
        <p:spPr>
          <a:xfrm>
            <a:off x="-2160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1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DEB4C80-DC06-0364-BF26-A46B6D739B30}"/>
              </a:ext>
            </a:extLst>
          </p:cNvPr>
          <p:cNvSpPr txBox="1"/>
          <p:nvPr/>
        </p:nvSpPr>
        <p:spPr>
          <a:xfrm rot="16200000">
            <a:off x="-482400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Applications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60" name="Gráfico 59" descr="Engrenagem com preenchimento sólido">
            <a:extLst>
              <a:ext uri="{FF2B5EF4-FFF2-40B4-BE49-F238E27FC236}">
                <a16:creationId xmlns:a16="http://schemas.microsoft.com/office/drawing/2014/main" id="{E5B79CFB-20DC-6D4A-60C7-242FBFD4890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-154800" y="3200400"/>
            <a:ext cx="489600" cy="489600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id="{A6A6E0CE-37EE-8958-4C26-1CFB0AD0F5FA}"/>
              </a:ext>
            </a:extLst>
          </p:cNvPr>
          <p:cNvSpPr/>
          <p:nvPr/>
        </p:nvSpPr>
        <p:spPr>
          <a:xfrm>
            <a:off x="-10177200" y="217714"/>
            <a:ext cx="9742715" cy="6422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631FCC8-A98C-4C00-CCAC-FFEB6ED691BE}"/>
              </a:ext>
            </a:extLst>
          </p:cNvPr>
          <p:cNvSpPr txBox="1"/>
          <p:nvPr/>
        </p:nvSpPr>
        <p:spPr>
          <a:xfrm>
            <a:off x="-9817200" y="6202800"/>
            <a:ext cx="897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>
                <a:solidFill>
                  <a:srgbClr val="0086C2"/>
                </a:solidFill>
              </a:rPr>
              <a:t>Unconsciousness</a:t>
            </a:r>
            <a:r>
              <a:rPr lang="pt-PT" sz="1200" dirty="0">
                <a:solidFill>
                  <a:srgbClr val="0086C2"/>
                </a:solidFill>
              </a:rPr>
              <a:t> </a:t>
            </a:r>
            <a:r>
              <a:rPr lang="pt-PT" sz="1200" dirty="0" err="1">
                <a:solidFill>
                  <a:srgbClr val="0086C2"/>
                </a:solidFill>
              </a:rPr>
              <a:t>detection</a:t>
            </a:r>
            <a:endParaRPr lang="pt-PT" sz="1200" dirty="0">
              <a:solidFill>
                <a:srgbClr val="0086C2"/>
              </a:solidFill>
            </a:endParaRPr>
          </a:p>
        </p:txBody>
      </p:sp>
      <p:cxnSp>
        <p:nvCxnSpPr>
          <p:cNvPr id="63" name="Conexão reta 62">
            <a:extLst>
              <a:ext uri="{FF2B5EF4-FFF2-40B4-BE49-F238E27FC236}">
                <a16:creationId xmlns:a16="http://schemas.microsoft.com/office/drawing/2014/main" id="{EAFC55C9-3C9D-6C1A-84AD-507A2AFDD92A}"/>
              </a:ext>
            </a:extLst>
          </p:cNvPr>
          <p:cNvCxnSpPr/>
          <p:nvPr/>
        </p:nvCxnSpPr>
        <p:spPr>
          <a:xfrm>
            <a:off x="-9457200" y="6052460"/>
            <a:ext cx="8991600" cy="0"/>
          </a:xfrm>
          <a:prstGeom prst="line">
            <a:avLst/>
          </a:prstGeom>
          <a:ln w="19050">
            <a:solidFill>
              <a:srgbClr val="0086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10" descr="Ironhack - All Iron">
            <a:extLst>
              <a:ext uri="{FF2B5EF4-FFF2-40B4-BE49-F238E27FC236}">
                <a16:creationId xmlns:a16="http://schemas.microsoft.com/office/drawing/2014/main" id="{5BF3A25C-A070-340C-0EFB-DE37DFDFE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21428" r="24150" b="23129"/>
          <a:stretch/>
        </p:blipFill>
        <p:spPr bwMode="auto">
          <a:xfrm>
            <a:off x="-1101600" y="386905"/>
            <a:ext cx="493970" cy="5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DEB12B9-08D0-4FEA-86A9-B4AD0BE2E408}"/>
              </a:ext>
            </a:extLst>
          </p:cNvPr>
          <p:cNvSpPr txBox="1"/>
          <p:nvPr/>
        </p:nvSpPr>
        <p:spPr>
          <a:xfrm>
            <a:off x="-1216800" y="6174000"/>
            <a:ext cx="685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700" b="1" dirty="0">
                <a:solidFill>
                  <a:srgbClr val="0086C2"/>
                </a:solidFill>
              </a:rPr>
              <a:t>9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237031AF-4BBD-7EFB-BDD6-F11CF0D852BF}"/>
              </a:ext>
            </a:extLst>
          </p:cNvPr>
          <p:cNvSpPr txBox="1"/>
          <p:nvPr/>
        </p:nvSpPr>
        <p:spPr>
          <a:xfrm>
            <a:off x="-9097200" y="496800"/>
            <a:ext cx="79914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86C2"/>
                </a:solidFill>
              </a:rPr>
              <a:t>Alarm sounds when security guard falls asleep</a:t>
            </a:r>
            <a:endParaRPr lang="pt-PT" sz="1700" b="1" dirty="0">
              <a:solidFill>
                <a:srgbClr val="0086C2"/>
              </a:solidFill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FC752FF0-949B-90B8-0930-1CD74E7E54E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9100800" y="1166400"/>
            <a:ext cx="3688400" cy="4432176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1F8CA1B-47D8-43A2-2E51-3F1E6C9F937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4802400" y="1166400"/>
            <a:ext cx="3688400" cy="4432176"/>
          </a:xfrm>
          <a:prstGeom prst="rect">
            <a:avLst/>
          </a:prstGeom>
        </p:spPr>
      </p:pic>
      <p:sp>
        <p:nvSpPr>
          <p:cNvPr id="69" name="Retângulo 68">
            <a:extLst>
              <a:ext uri="{FF2B5EF4-FFF2-40B4-BE49-F238E27FC236}">
                <a16:creationId xmlns:a16="http://schemas.microsoft.com/office/drawing/2014/main" id="{B66B4C7D-559D-F74E-D1FE-E4CD23DB2DF1}"/>
              </a:ext>
            </a:extLst>
          </p:cNvPr>
          <p:cNvSpPr/>
          <p:nvPr/>
        </p:nvSpPr>
        <p:spPr>
          <a:xfrm>
            <a:off x="-10141200" y="0"/>
            <a:ext cx="10477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BFD36DF0-F681-E112-EC0B-6D403570BBA4}"/>
              </a:ext>
            </a:extLst>
          </p:cNvPr>
          <p:cNvSpPr/>
          <p:nvPr/>
        </p:nvSpPr>
        <p:spPr>
          <a:xfrm>
            <a:off x="-547200" y="2452254"/>
            <a:ext cx="883228" cy="1932710"/>
          </a:xfrm>
          <a:custGeom>
            <a:avLst/>
            <a:gdLst>
              <a:gd name="connsiteX0" fmla="*/ 966355 w 966355"/>
              <a:gd name="connsiteY0" fmla="*/ 0 h 1932710"/>
              <a:gd name="connsiteX1" fmla="*/ 966355 w 966355"/>
              <a:gd name="connsiteY1" fmla="*/ 1932710 h 1932710"/>
              <a:gd name="connsiteX2" fmla="*/ 0 w 966355"/>
              <a:gd name="connsiteY2" fmla="*/ 966355 h 1932710"/>
              <a:gd name="connsiteX3" fmla="*/ 966355 w 966355"/>
              <a:gd name="connsiteY3" fmla="*/ 0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355" h="1932710">
                <a:moveTo>
                  <a:pt x="966355" y="0"/>
                </a:moveTo>
                <a:lnTo>
                  <a:pt x="966355" y="1932710"/>
                </a:lnTo>
                <a:cubicBezTo>
                  <a:pt x="432652" y="1932710"/>
                  <a:pt x="0" y="1500058"/>
                  <a:pt x="0" y="966355"/>
                </a:cubicBezTo>
                <a:cubicBezTo>
                  <a:pt x="0" y="432652"/>
                  <a:pt x="432652" y="0"/>
                  <a:pt x="966355" y="0"/>
                </a:cubicBezTo>
                <a:close/>
              </a:path>
            </a:pathLst>
          </a:custGeom>
          <a:solidFill>
            <a:srgbClr val="5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CB966C5D-2A75-F3C4-DA6A-789380C3B27B}"/>
              </a:ext>
            </a:extLst>
          </p:cNvPr>
          <p:cNvSpPr txBox="1"/>
          <p:nvPr/>
        </p:nvSpPr>
        <p:spPr>
          <a:xfrm rot="16200000">
            <a:off x="-826122" y="3223748"/>
            <a:ext cx="19430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solidFill>
                  <a:schemeClr val="bg1"/>
                </a:solidFill>
              </a:rPr>
              <a:t>Conclusions</a:t>
            </a:r>
            <a:endParaRPr lang="pt-PT" sz="2000" b="1" dirty="0">
              <a:solidFill>
                <a:schemeClr val="bg1"/>
              </a:solidFill>
            </a:endParaRPr>
          </a:p>
        </p:txBody>
      </p:sp>
      <p:pic>
        <p:nvPicPr>
          <p:cNvPr id="72" name="Gráfico 71" descr="Lâmpada e engrenagem com preenchimento sólido">
            <a:extLst>
              <a:ext uri="{FF2B5EF4-FFF2-40B4-BE49-F238E27FC236}">
                <a16:creationId xmlns:a16="http://schemas.microsoft.com/office/drawing/2014/main" id="{2048DE33-23D9-2F6D-5136-AB84A136AC5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6200000">
            <a:off x="-489600" y="3200398"/>
            <a:ext cx="488374" cy="4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1349</Words>
  <Application>Microsoft Office PowerPoint</Application>
  <PresentationFormat>Ecrã Panorâmico</PresentationFormat>
  <Paragraphs>452</Paragraphs>
  <Slides>15</Slides>
  <Notes>0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Lopes</dc:creator>
  <cp:lastModifiedBy>João Lopes</cp:lastModifiedBy>
  <cp:revision>18</cp:revision>
  <dcterms:created xsi:type="dcterms:W3CDTF">2024-03-29T00:27:49Z</dcterms:created>
  <dcterms:modified xsi:type="dcterms:W3CDTF">2024-04-21T21:43:42Z</dcterms:modified>
</cp:coreProperties>
</file>